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7" r:id="rId3"/>
    <p:sldId id="259" r:id="rId4"/>
    <p:sldId id="262" r:id="rId5"/>
    <p:sldId id="260"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39C01F-2207-429B-AF1A-96C845DABD09}" type="datetimeFigureOut">
              <a:rPr lang="en-US" smtClean="0"/>
              <a:t>1/28/2016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DE4977-A897-47D5-9AB1-0D10FDB26F2E}" type="slidenum">
              <a:rPr lang="en-US" smtClean="0"/>
              <a:t>‹#›</a:t>
            </a:fld>
            <a:endParaRPr lang="en-US" dirty="0"/>
          </a:p>
        </p:txBody>
      </p:sp>
    </p:spTree>
    <p:extLst>
      <p:ext uri="{BB962C8B-B14F-4D97-AF65-F5344CB8AC3E}">
        <p14:creationId xmlns:p14="http://schemas.microsoft.com/office/powerpoint/2010/main" val="124486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r>
              <a:rPr lang="en-US" baseline="0" dirty="0" smtClean="0"/>
              <a:t> Get students to see that understand language means understanding life.</a:t>
            </a:r>
            <a:endParaRPr lang="en-US" dirty="0" smtClean="0"/>
          </a:p>
          <a:p>
            <a:r>
              <a:rPr lang="en-US" dirty="0" smtClean="0"/>
              <a:t>Review Syllabus after this</a:t>
            </a:r>
          </a:p>
          <a:p>
            <a:r>
              <a:rPr lang="en-US" dirty="0" smtClean="0"/>
              <a:t>Then</a:t>
            </a:r>
            <a:r>
              <a:rPr lang="en-US" baseline="0" dirty="0" smtClean="0"/>
              <a:t> go to course site</a:t>
            </a:r>
          </a:p>
          <a:p>
            <a:r>
              <a:rPr lang="en-US" baseline="0" dirty="0" smtClean="0"/>
              <a:t>Then back to Powerpoint</a:t>
            </a:r>
            <a:endParaRPr lang="en-US" dirty="0"/>
          </a:p>
        </p:txBody>
      </p:sp>
      <p:sp>
        <p:nvSpPr>
          <p:cNvPr id="4" name="Slide Number Placeholder 3"/>
          <p:cNvSpPr>
            <a:spLocks noGrp="1"/>
          </p:cNvSpPr>
          <p:nvPr>
            <p:ph type="sldNum" sz="quarter" idx="10"/>
          </p:nvPr>
        </p:nvSpPr>
        <p:spPr/>
        <p:txBody>
          <a:bodyPr/>
          <a:lstStyle/>
          <a:p>
            <a:fld id="{9BDE4977-A897-47D5-9AB1-0D10FDB26F2E}" type="slidenum">
              <a:rPr lang="en-US" smtClean="0"/>
              <a:t>2</a:t>
            </a:fld>
            <a:endParaRPr lang="en-US" dirty="0"/>
          </a:p>
        </p:txBody>
      </p:sp>
    </p:spTree>
    <p:extLst>
      <p:ext uri="{BB962C8B-B14F-4D97-AF65-F5344CB8AC3E}">
        <p14:creationId xmlns:p14="http://schemas.microsoft.com/office/powerpoint/2010/main" val="2897444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time to mind the store: time to build up the riches in our brains.</a:t>
            </a:r>
            <a:endParaRPr lang="en-US" dirty="0"/>
          </a:p>
        </p:txBody>
      </p:sp>
      <p:sp>
        <p:nvSpPr>
          <p:cNvPr id="4" name="Slide Number Placeholder 3"/>
          <p:cNvSpPr>
            <a:spLocks noGrp="1"/>
          </p:cNvSpPr>
          <p:nvPr>
            <p:ph type="sldNum" sz="quarter" idx="10"/>
          </p:nvPr>
        </p:nvSpPr>
        <p:spPr/>
        <p:txBody>
          <a:bodyPr/>
          <a:lstStyle/>
          <a:p>
            <a:fld id="{9BDE4977-A897-47D5-9AB1-0D10FDB26F2E}" type="slidenum">
              <a:rPr lang="en-US" smtClean="0"/>
              <a:t>4</a:t>
            </a:fld>
            <a:endParaRPr lang="en-US" dirty="0"/>
          </a:p>
        </p:txBody>
      </p:sp>
    </p:spTree>
    <p:extLst>
      <p:ext uri="{BB962C8B-B14F-4D97-AF65-F5344CB8AC3E}">
        <p14:creationId xmlns:p14="http://schemas.microsoft.com/office/powerpoint/2010/main" val="3735438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705212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3296691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234015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3405495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1451113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3387535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205624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1788981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4240923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133515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C2352A-124E-48D0-B25F-5C1857AA3F75}" type="datetimeFigureOut">
              <a:rPr lang="en-US" smtClean="0"/>
              <a:t>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3F2BA9-A7E4-49CD-84B5-86C451698C57}" type="slidenum">
              <a:rPr lang="en-US" smtClean="0"/>
              <a:t>‹#›</a:t>
            </a:fld>
            <a:endParaRPr lang="en-US" dirty="0"/>
          </a:p>
        </p:txBody>
      </p:sp>
    </p:spTree>
    <p:extLst>
      <p:ext uri="{BB962C8B-B14F-4D97-AF65-F5344CB8AC3E}">
        <p14:creationId xmlns:p14="http://schemas.microsoft.com/office/powerpoint/2010/main" val="293007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2352A-124E-48D0-B25F-5C1857AA3F75}" type="datetimeFigureOut">
              <a:rPr lang="en-US" smtClean="0"/>
              <a:t>1/28/2016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F2BA9-A7E4-49CD-84B5-86C451698C57}" type="slidenum">
              <a:rPr lang="en-US" smtClean="0"/>
              <a:t>‹#›</a:t>
            </a:fld>
            <a:endParaRPr lang="en-US" dirty="0"/>
          </a:p>
        </p:txBody>
      </p:sp>
    </p:spTree>
    <p:extLst>
      <p:ext uri="{BB962C8B-B14F-4D97-AF65-F5344CB8AC3E}">
        <p14:creationId xmlns:p14="http://schemas.microsoft.com/office/powerpoint/2010/main" val="320440161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Yyah49_Oz7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youtube.com/watch?v=6qtEjJuGo_U"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prod.campuscruiser.com/cruiser/occ/dbordelon/152_On-Campus_NEW/annotation.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loc.gov/poetry/180/001.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English  II</a:t>
            </a:r>
            <a:endParaRPr lang="en-US" dirty="0"/>
          </a:p>
        </p:txBody>
      </p:sp>
      <p:sp>
        <p:nvSpPr>
          <p:cNvPr id="3" name="Subtitle 2"/>
          <p:cNvSpPr>
            <a:spLocks noGrp="1"/>
          </p:cNvSpPr>
          <p:nvPr>
            <p:ph type="subTitle" idx="1"/>
          </p:nvPr>
        </p:nvSpPr>
        <p:spPr/>
        <p:txBody>
          <a:bodyPr/>
          <a:lstStyle/>
          <a:p>
            <a:r>
              <a:rPr lang="en-US" dirty="0" smtClean="0"/>
              <a:t>Dr. Bordelon</a:t>
            </a:r>
            <a:endParaRPr lang="en-US" dirty="0"/>
          </a:p>
        </p:txBody>
      </p:sp>
    </p:spTree>
    <p:extLst>
      <p:ext uri="{BB962C8B-B14F-4D97-AF65-F5344CB8AC3E}">
        <p14:creationId xmlns:p14="http://schemas.microsoft.com/office/powerpoint/2010/main" val="3509519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Language is the Focus</a:t>
            </a:r>
            <a:br>
              <a:rPr lang="en-US" sz="4000" dirty="0" smtClean="0"/>
            </a:br>
            <a:r>
              <a:rPr lang="en-US" sz="4000" dirty="0" smtClean="0"/>
              <a:t>Question to mull over as we begin</a:t>
            </a:r>
            <a:endParaRPr lang="en-US" sz="4000" dirty="0"/>
          </a:p>
        </p:txBody>
      </p:sp>
      <p:sp>
        <p:nvSpPr>
          <p:cNvPr id="3" name="Content Placeholder 2"/>
          <p:cNvSpPr>
            <a:spLocks noGrp="1"/>
          </p:cNvSpPr>
          <p:nvPr>
            <p:ph idx="1"/>
          </p:nvPr>
        </p:nvSpPr>
        <p:spPr/>
        <p:txBody>
          <a:bodyPr>
            <a:normAutofit fontScale="92500"/>
          </a:bodyPr>
          <a:lstStyle/>
          <a:p>
            <a:pPr marL="0" indent="0">
              <a:buNone/>
            </a:pPr>
            <a:r>
              <a:rPr lang="en-US" dirty="0"/>
              <a:t>Would you prefer to be treated by </a:t>
            </a:r>
            <a:r>
              <a:rPr lang="en-US" dirty="0" smtClean="0"/>
              <a:t>Dr. One who </a:t>
            </a:r>
            <a:r>
              <a:rPr lang="en-US" dirty="0"/>
              <a:t>says </a:t>
            </a:r>
            <a:endParaRPr lang="en-US" dirty="0" smtClean="0"/>
          </a:p>
          <a:p>
            <a:pPr marL="400050" lvl="1" indent="0">
              <a:buNone/>
            </a:pPr>
            <a:r>
              <a:rPr lang="en-US" dirty="0" smtClean="0"/>
              <a:t>“I </a:t>
            </a:r>
            <a:r>
              <a:rPr lang="en-US" dirty="0"/>
              <a:t>admitted a brain tumor from the ER” or “There’s a new Crohn’s on the </a:t>
            </a:r>
            <a:r>
              <a:rPr lang="en-US" dirty="0" smtClean="0"/>
              <a:t>ward.” </a:t>
            </a:r>
          </a:p>
          <a:p>
            <a:pPr marL="0" indent="0">
              <a:buNone/>
            </a:pPr>
            <a:r>
              <a:rPr lang="en-US" dirty="0" smtClean="0"/>
              <a:t>Or Dr. Two who </a:t>
            </a:r>
            <a:r>
              <a:rPr lang="en-US" dirty="0"/>
              <a:t>says </a:t>
            </a:r>
            <a:endParaRPr lang="en-US" dirty="0" smtClean="0"/>
          </a:p>
          <a:p>
            <a:pPr marL="400050" lvl="1" indent="0">
              <a:buNone/>
            </a:pPr>
            <a:r>
              <a:rPr lang="en-US" dirty="0" smtClean="0"/>
              <a:t>“</a:t>
            </a:r>
            <a:r>
              <a:rPr lang="en-US" dirty="0"/>
              <a:t>I admitted a person with a brain tumor from the ER” or “There’s a new patient who has Crohn’s on the </a:t>
            </a:r>
            <a:r>
              <a:rPr lang="en-US" dirty="0" smtClean="0"/>
              <a:t>ward.”</a:t>
            </a:r>
          </a:p>
          <a:p>
            <a:pPr marL="0" indent="0">
              <a:buNone/>
            </a:pPr>
            <a:endParaRPr lang="en-US" dirty="0" smtClean="0"/>
          </a:p>
          <a:p>
            <a:pPr marL="0" indent="0">
              <a:buNone/>
            </a:pPr>
            <a:r>
              <a:rPr lang="en-US" dirty="0" smtClean="0"/>
              <a:t>Explain your choice – and don’t necessarily focus on grammar.</a:t>
            </a:r>
            <a:endParaRPr lang="en-US" dirty="0"/>
          </a:p>
        </p:txBody>
      </p:sp>
      <p:sp>
        <p:nvSpPr>
          <p:cNvPr id="4" name="TextBox 3"/>
          <p:cNvSpPr txBox="1"/>
          <p:nvPr/>
        </p:nvSpPr>
        <p:spPr>
          <a:xfrm>
            <a:off x="315036" y="1676400"/>
            <a:ext cx="8534400" cy="4247317"/>
          </a:xfrm>
          <a:prstGeom prst="rect">
            <a:avLst/>
          </a:prstGeom>
          <a:solidFill>
            <a:schemeClr val="bg1"/>
          </a:solidFill>
        </p:spPr>
        <p:txBody>
          <a:bodyPr wrap="square" rtlCol="0">
            <a:spAutoFit/>
          </a:bodyPr>
          <a:lstStyle/>
          <a:p>
            <a:endParaRPr lang="en-US" sz="5400" b="1" i="1" dirty="0" smtClean="0"/>
          </a:p>
          <a:p>
            <a:r>
              <a:rPr lang="en-US" sz="5400" b="1" i="1" dirty="0" smtClean="0"/>
              <a:t>Ludwig Wittgenstein </a:t>
            </a:r>
            <a:r>
              <a:rPr lang="en-US" sz="5400" dirty="0" smtClean="0"/>
              <a:t/>
            </a:r>
            <a:br>
              <a:rPr lang="en-US" sz="5400" dirty="0" smtClean="0"/>
            </a:br>
            <a:r>
              <a:rPr lang="en-US" sz="5400" dirty="0" smtClean="0"/>
              <a:t>“The limits of my language mean the limits of my world.”</a:t>
            </a:r>
          </a:p>
          <a:p>
            <a:r>
              <a:rPr lang="en-US" sz="5400" dirty="0" smtClean="0"/>
              <a:t> </a:t>
            </a:r>
            <a:r>
              <a:rPr lang="en-US" dirty="0" smtClean="0"/>
              <a:t> </a:t>
            </a:r>
            <a:endParaRPr lang="en-US" dirty="0"/>
          </a:p>
        </p:txBody>
      </p:sp>
    </p:spTree>
    <p:extLst>
      <p:ext uri="{BB962C8B-B14F-4D97-AF65-F5344CB8AC3E}">
        <p14:creationId xmlns:p14="http://schemas.microsoft.com/office/powerpoint/2010/main" val="351508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922" y="1634466"/>
            <a:ext cx="8229600" cy="3276599"/>
          </a:xfrm>
        </p:spPr>
        <p:txBody>
          <a:bodyPr>
            <a:normAutofit fontScale="25000" lnSpcReduction="20000"/>
          </a:bodyPr>
          <a:lstStyle/>
          <a:p>
            <a:pPr marL="0" indent="0">
              <a:buNone/>
            </a:pPr>
            <a:r>
              <a:rPr lang="en-US" sz="14400" dirty="0"/>
              <a:t>“A metaphor is not an ornament.  It is an organ of perception.  Through metaphors, we see the world as one thing or </a:t>
            </a:r>
            <a:r>
              <a:rPr lang="en-US" sz="14400" dirty="0" smtClean="0"/>
              <a:t>another” </a:t>
            </a:r>
            <a:r>
              <a:rPr lang="en-US" sz="14400" dirty="0"/>
              <a:t>(Postman 174</a:t>
            </a:r>
            <a:r>
              <a:rPr lang="en-US" sz="14400" dirty="0" smtClean="0"/>
              <a:t>).</a:t>
            </a:r>
          </a:p>
          <a:p>
            <a:pPr marL="0" indent="0">
              <a:buNone/>
            </a:pPr>
            <a:endParaRPr lang="en-US" sz="14400" dirty="0"/>
          </a:p>
          <a:p>
            <a:pPr marL="0" indent="0">
              <a:buNone/>
            </a:pPr>
            <a:r>
              <a:rPr lang="en-US" sz="14400" dirty="0" smtClean="0"/>
              <a:t>Connect this idea to Dr. One and Dr. Two</a:t>
            </a:r>
            <a:endParaRPr lang="en-US" sz="14400" dirty="0"/>
          </a:p>
          <a:p>
            <a:pPr marL="0" indent="0">
              <a:buNone/>
            </a:pPr>
            <a:endParaRPr lang="en-US" sz="6400" dirty="0"/>
          </a:p>
          <a:p>
            <a:pPr marL="0" indent="0">
              <a:buNone/>
            </a:pPr>
            <a:endParaRPr lang="en-US" dirty="0"/>
          </a:p>
        </p:txBody>
      </p:sp>
      <p:sp>
        <p:nvSpPr>
          <p:cNvPr id="4" name="TextBox 3"/>
          <p:cNvSpPr txBox="1"/>
          <p:nvPr/>
        </p:nvSpPr>
        <p:spPr>
          <a:xfrm>
            <a:off x="457200" y="1612880"/>
            <a:ext cx="8382000" cy="3816429"/>
          </a:xfrm>
          <a:prstGeom prst="rect">
            <a:avLst/>
          </a:prstGeom>
          <a:solidFill>
            <a:schemeClr val="bg1"/>
          </a:solidFill>
        </p:spPr>
        <p:txBody>
          <a:bodyPr wrap="square" rtlCol="0">
            <a:spAutoFit/>
          </a:bodyPr>
          <a:lstStyle/>
          <a:p>
            <a:r>
              <a:rPr lang="en-US" sz="3200" dirty="0" smtClean="0"/>
              <a:t>“Is light a wave or a particle? Are molecules like billiard balls or force shields?  Is the human mind [. . .] like a dark cavern (needing illumination)?  A muscle (needing exercise)? A vessel (needing filling)? A lump of clay (needing shaping)? A garden (needing cultivation)?  Or, as so many say today, is it like a computer that processes data?”  </a:t>
            </a:r>
          </a:p>
          <a:p>
            <a:endParaRPr lang="en-US" dirty="0" smtClean="0"/>
          </a:p>
        </p:txBody>
      </p:sp>
      <p:sp>
        <p:nvSpPr>
          <p:cNvPr id="2" name="Title 1"/>
          <p:cNvSpPr>
            <a:spLocks noGrp="1"/>
          </p:cNvSpPr>
          <p:nvPr>
            <p:ph type="title"/>
          </p:nvPr>
        </p:nvSpPr>
        <p:spPr/>
        <p:txBody>
          <a:bodyPr/>
          <a:lstStyle/>
          <a:p>
            <a:r>
              <a:rPr lang="en-US" dirty="0" smtClean="0"/>
              <a:t>Metaphor</a:t>
            </a:r>
            <a:endParaRPr lang="en-US" dirty="0"/>
          </a:p>
        </p:txBody>
      </p:sp>
      <p:sp>
        <p:nvSpPr>
          <p:cNvPr id="6" name="TextBox 5"/>
          <p:cNvSpPr txBox="1"/>
          <p:nvPr/>
        </p:nvSpPr>
        <p:spPr>
          <a:xfrm>
            <a:off x="374073" y="1676400"/>
            <a:ext cx="8458200" cy="4401205"/>
          </a:xfrm>
          <a:prstGeom prst="rect">
            <a:avLst/>
          </a:prstGeom>
          <a:solidFill>
            <a:schemeClr val="bg1"/>
          </a:solidFill>
        </p:spPr>
        <p:txBody>
          <a:bodyPr wrap="square" rtlCol="0">
            <a:spAutoFit/>
          </a:bodyPr>
          <a:lstStyle/>
          <a:p>
            <a:r>
              <a:rPr lang="en-US" sz="4000" dirty="0" smtClean="0"/>
              <a:t>And a little closer to home . . . .</a:t>
            </a:r>
          </a:p>
          <a:p>
            <a:endParaRPr lang="en-US" sz="4000" dirty="0"/>
          </a:p>
          <a:p>
            <a:endParaRPr lang="en-US" sz="4000" dirty="0" smtClean="0"/>
          </a:p>
          <a:p>
            <a:endParaRPr lang="en-US" sz="4000" dirty="0"/>
          </a:p>
          <a:p>
            <a:endParaRPr lang="en-US" sz="4000" dirty="0" smtClean="0"/>
          </a:p>
          <a:p>
            <a:endParaRPr lang="en-US" sz="4000" dirty="0"/>
          </a:p>
          <a:p>
            <a:endParaRPr lang="en-US" sz="4000" dirty="0"/>
          </a:p>
        </p:txBody>
      </p:sp>
      <p:sp>
        <p:nvSpPr>
          <p:cNvPr id="5" name="TextBox 4"/>
          <p:cNvSpPr txBox="1"/>
          <p:nvPr/>
        </p:nvSpPr>
        <p:spPr>
          <a:xfrm>
            <a:off x="533400" y="2362200"/>
            <a:ext cx="8153400" cy="3662541"/>
          </a:xfrm>
          <a:prstGeom prst="rect">
            <a:avLst/>
          </a:prstGeom>
          <a:solidFill>
            <a:schemeClr val="bg1"/>
          </a:solidFill>
        </p:spPr>
        <p:txBody>
          <a:bodyPr wrap="square" rtlCol="0">
            <a:spAutoFit/>
          </a:bodyPr>
          <a:lstStyle/>
          <a:p>
            <a:r>
              <a:rPr lang="en-US" sz="3200" dirty="0" smtClean="0"/>
              <a:t>“And what of students?  Are they patients to be cared for? Troops to be disciplined? Sons and daughters to be nurtured? Personnel to be trained? Resources to be developed?” (Postman 174)</a:t>
            </a:r>
          </a:p>
          <a:p>
            <a:endParaRPr lang="en-US" dirty="0" smtClean="0"/>
          </a:p>
          <a:p>
            <a:r>
              <a:rPr lang="en-US" dirty="0" smtClean="0"/>
              <a:t>Postman, Neil. </a:t>
            </a:r>
            <a:r>
              <a:rPr lang="en-US" i="1" dirty="0" smtClean="0"/>
              <a:t>The End of Education: Redefining the Value of School</a:t>
            </a:r>
            <a:r>
              <a:rPr lang="en-US" dirty="0" smtClean="0"/>
              <a:t>. New York: Vintage, 1996.  Print.</a:t>
            </a:r>
          </a:p>
          <a:p>
            <a:endParaRPr lang="en-US" dirty="0"/>
          </a:p>
        </p:txBody>
      </p:sp>
    </p:spTree>
    <p:extLst>
      <p:ext uri="{BB962C8B-B14F-4D97-AF65-F5344CB8AC3E}">
        <p14:creationId xmlns:p14="http://schemas.microsoft.com/office/powerpoint/2010/main" val="90767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Metaphor: Fireworks in the Brain</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“Years ago, the cognitive scientist David </a:t>
            </a:r>
            <a:r>
              <a:rPr lang="en-US" dirty="0" err="1"/>
              <a:t>Swinney</a:t>
            </a:r>
            <a:r>
              <a:rPr lang="en-US" dirty="0"/>
              <a:t> helped uncover the fact that when we read a simple word like “bug,” we activate not only the more common meaning (a crawling, </a:t>
            </a:r>
            <a:r>
              <a:rPr lang="en-US" dirty="0" err="1"/>
              <a:t>sixlegged</a:t>
            </a:r>
            <a:r>
              <a:rPr lang="en-US" dirty="0"/>
              <a:t> creature), but also the bug’s less frequent associations— spies, Volkswagens, and glitches in software. </a:t>
            </a:r>
            <a:r>
              <a:rPr lang="en-US" dirty="0" err="1"/>
              <a:t>Swinney</a:t>
            </a:r>
            <a:r>
              <a:rPr lang="en-US" dirty="0"/>
              <a:t> discovered that the brain doesn’t find just one simple meaning for a word; instead it stimulates a veritable trove of knowledge about that word and the many words related to it. The richness of this semantic dimension of reading depends on the riches we have already </a:t>
            </a:r>
            <a:r>
              <a:rPr lang="en-US" dirty="0" smtClean="0"/>
              <a:t>stored” </a:t>
            </a:r>
            <a:r>
              <a:rPr lang="en-US" dirty="0"/>
              <a:t>(Wolf 9</a:t>
            </a:r>
            <a:r>
              <a:rPr lang="en-US" dirty="0" smtClean="0"/>
              <a:t>).</a:t>
            </a:r>
            <a:endParaRPr lang="en-US" dirty="0"/>
          </a:p>
        </p:txBody>
      </p:sp>
      <p:sp>
        <p:nvSpPr>
          <p:cNvPr id="4" name="TextBox 3"/>
          <p:cNvSpPr txBox="1"/>
          <p:nvPr/>
        </p:nvSpPr>
        <p:spPr>
          <a:xfrm>
            <a:off x="304800" y="1600200"/>
            <a:ext cx="8382000" cy="4955203"/>
          </a:xfrm>
          <a:prstGeom prst="rect">
            <a:avLst/>
          </a:prstGeom>
          <a:solidFill>
            <a:schemeClr val="bg1"/>
          </a:solidFill>
        </p:spPr>
        <p:txBody>
          <a:bodyPr wrap="square" rtlCol="0">
            <a:spAutoFit/>
          </a:bodyPr>
          <a:lstStyle/>
          <a:p>
            <a:endParaRPr lang="en-US" dirty="0" smtClean="0"/>
          </a:p>
          <a:p>
            <a:r>
              <a:rPr lang="en-US" sz="4000" dirty="0" smtClean="0"/>
              <a:t>And now, an animated metaphor, courtesy of Pixar: </a:t>
            </a:r>
          </a:p>
          <a:p>
            <a:endParaRPr lang="en-US" sz="4000" dirty="0" smtClean="0"/>
          </a:p>
          <a:p>
            <a:r>
              <a:rPr lang="en-US" sz="4000" dirty="0" smtClean="0"/>
              <a:t>Wolf’s beehive as fireworks</a:t>
            </a:r>
            <a:r>
              <a:rPr lang="en-US" sz="4000" dirty="0"/>
              <a:t/>
            </a:r>
            <a:br>
              <a:rPr lang="en-US" sz="4000" dirty="0"/>
            </a:br>
            <a:r>
              <a:rPr lang="en-US" sz="4000" dirty="0">
                <a:hlinkClick r:id="rId3"/>
              </a:rPr>
              <a:t>Remy</a:t>
            </a:r>
            <a:r>
              <a:rPr lang="en-US" sz="4000" dirty="0"/>
              <a:t> gets it (smart rat)</a:t>
            </a:r>
            <a:br>
              <a:rPr lang="en-US" sz="4000" dirty="0"/>
            </a:br>
            <a:r>
              <a:rPr lang="en-US" sz="4000" dirty="0">
                <a:hlinkClick r:id="rId4"/>
              </a:rPr>
              <a:t>Emile</a:t>
            </a:r>
            <a:r>
              <a:rPr lang="en-US" sz="4000" dirty="0"/>
              <a:t> doesn’t (not so smart rat</a:t>
            </a:r>
            <a:r>
              <a:rPr lang="en-US" sz="4000" dirty="0" smtClean="0"/>
              <a:t>)</a:t>
            </a:r>
          </a:p>
          <a:p>
            <a:endParaRPr lang="en-US" sz="4000" dirty="0"/>
          </a:p>
          <a:p>
            <a:endParaRPr lang="en-US" dirty="0"/>
          </a:p>
        </p:txBody>
      </p:sp>
    </p:spTree>
    <p:extLst>
      <p:ext uri="{BB962C8B-B14F-4D97-AF65-F5344CB8AC3E}">
        <p14:creationId xmlns:p14="http://schemas.microsoft.com/office/powerpoint/2010/main" val="40430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be a Smart Rat</a:t>
            </a:r>
            <a:endParaRPr lang="en-US" dirty="0"/>
          </a:p>
        </p:txBody>
      </p:sp>
      <p:sp>
        <p:nvSpPr>
          <p:cNvPr id="3" name="Content Placeholder 2"/>
          <p:cNvSpPr>
            <a:spLocks noGrp="1"/>
          </p:cNvSpPr>
          <p:nvPr>
            <p:ph idx="1"/>
          </p:nvPr>
        </p:nvSpPr>
        <p:spPr>
          <a:xfrm>
            <a:off x="457200" y="1600201"/>
            <a:ext cx="8229600" cy="685800"/>
          </a:xfrm>
        </p:spPr>
        <p:txBody>
          <a:bodyPr/>
          <a:lstStyle/>
          <a:p>
            <a:pPr marL="0" indent="0">
              <a:buNone/>
            </a:pPr>
            <a:r>
              <a:rPr lang="en-US" dirty="0" smtClean="0"/>
              <a:t>Complete the homework</a:t>
            </a:r>
          </a:p>
          <a:p>
            <a:pPr marL="0" indent="0">
              <a:buNone/>
            </a:pPr>
            <a:endParaRPr lang="en-US" dirty="0"/>
          </a:p>
        </p:txBody>
      </p:sp>
      <p:sp>
        <p:nvSpPr>
          <p:cNvPr id="4" name="TextBox 3"/>
          <p:cNvSpPr txBox="1"/>
          <p:nvPr/>
        </p:nvSpPr>
        <p:spPr>
          <a:xfrm>
            <a:off x="863410" y="2438400"/>
            <a:ext cx="5359159" cy="584775"/>
          </a:xfrm>
          <a:prstGeom prst="rect">
            <a:avLst/>
          </a:prstGeom>
          <a:noFill/>
        </p:spPr>
        <p:txBody>
          <a:bodyPr wrap="none" rtlCol="0">
            <a:spAutoFit/>
          </a:bodyPr>
          <a:lstStyle/>
          <a:p>
            <a:r>
              <a:rPr lang="en-US" sz="3200" dirty="0" smtClean="0"/>
              <a:t>Review the Lesson Plans online</a:t>
            </a:r>
            <a:endParaRPr lang="en-US" sz="2800" dirty="0"/>
          </a:p>
        </p:txBody>
      </p:sp>
      <p:sp>
        <p:nvSpPr>
          <p:cNvPr id="5" name="TextBox 4"/>
          <p:cNvSpPr txBox="1"/>
          <p:nvPr/>
        </p:nvSpPr>
        <p:spPr>
          <a:xfrm>
            <a:off x="1346441" y="3377625"/>
            <a:ext cx="3739165" cy="584775"/>
          </a:xfrm>
          <a:prstGeom prst="rect">
            <a:avLst/>
          </a:prstGeom>
          <a:noFill/>
        </p:spPr>
        <p:txBody>
          <a:bodyPr wrap="none" rtlCol="0">
            <a:spAutoFit/>
          </a:bodyPr>
          <a:lstStyle/>
          <a:p>
            <a:r>
              <a:rPr lang="en-US" sz="3200" dirty="0" smtClean="0">
                <a:hlinkClick r:id="rId2"/>
              </a:rPr>
              <a:t>Annotate</a:t>
            </a:r>
            <a:r>
              <a:rPr lang="en-US" sz="3200" dirty="0" smtClean="0"/>
              <a:t> as you read</a:t>
            </a:r>
            <a:endParaRPr lang="en-US" sz="2800" dirty="0"/>
          </a:p>
        </p:txBody>
      </p:sp>
      <p:sp>
        <p:nvSpPr>
          <p:cNvPr id="6" name="TextBox 5"/>
          <p:cNvSpPr txBox="1"/>
          <p:nvPr/>
        </p:nvSpPr>
        <p:spPr>
          <a:xfrm>
            <a:off x="1975835" y="4292025"/>
            <a:ext cx="4601773" cy="584775"/>
          </a:xfrm>
          <a:prstGeom prst="rect">
            <a:avLst/>
          </a:prstGeom>
          <a:noFill/>
        </p:spPr>
        <p:txBody>
          <a:bodyPr wrap="none" rtlCol="0">
            <a:spAutoFit/>
          </a:bodyPr>
          <a:lstStyle/>
          <a:p>
            <a:r>
              <a:rPr lang="en-US" sz="3200" dirty="0" smtClean="0"/>
              <a:t>Immerse yourself – it’s fun</a:t>
            </a:r>
            <a:endParaRPr lang="en-US" sz="2800" dirty="0"/>
          </a:p>
        </p:txBody>
      </p:sp>
      <p:sp>
        <p:nvSpPr>
          <p:cNvPr id="9" name="TextBox 8"/>
          <p:cNvSpPr txBox="1"/>
          <p:nvPr/>
        </p:nvSpPr>
        <p:spPr>
          <a:xfrm>
            <a:off x="457200" y="1361688"/>
            <a:ext cx="8229600" cy="4031873"/>
          </a:xfrm>
          <a:prstGeom prst="rect">
            <a:avLst/>
          </a:prstGeom>
          <a:solidFill>
            <a:schemeClr val="bg1"/>
          </a:solidFill>
        </p:spPr>
        <p:txBody>
          <a:bodyPr wrap="square" rtlCol="0">
            <a:spAutoFit/>
          </a:bodyPr>
          <a:lstStyle/>
          <a:p>
            <a:r>
              <a:rPr lang="en-US" sz="3200" dirty="0"/>
              <a:t>“As Winifred Gallagher has written, “attention enables you to have the kind of Dionysian experience beautifully described by the old-fashioned term ‘rapt’—completely absorbed, engrossed, fascinated, perhaps even ‘carried away’—that underlies life’s deepest pleasures, from the scholar’s study to the carpenter’s craft to the lover’s </a:t>
            </a:r>
            <a:r>
              <a:rPr lang="en-US" sz="3200" dirty="0" smtClean="0"/>
              <a:t>obsession” (qtd. in Jacobs 86). </a:t>
            </a:r>
            <a:endParaRPr lang="en-US" sz="3200" dirty="0"/>
          </a:p>
        </p:txBody>
      </p:sp>
      <p:sp>
        <p:nvSpPr>
          <p:cNvPr id="7" name="TextBox 6"/>
          <p:cNvSpPr txBox="1"/>
          <p:nvPr/>
        </p:nvSpPr>
        <p:spPr>
          <a:xfrm>
            <a:off x="457200" y="1358702"/>
            <a:ext cx="7924799" cy="4247317"/>
          </a:xfrm>
          <a:prstGeom prst="rect">
            <a:avLst/>
          </a:prstGeom>
          <a:solidFill>
            <a:schemeClr val="bg1"/>
          </a:solidFill>
        </p:spPr>
        <p:txBody>
          <a:bodyPr wrap="square" rtlCol="0">
            <a:spAutoFit/>
          </a:bodyPr>
          <a:lstStyle/>
          <a:p>
            <a:r>
              <a:rPr lang="en-US" sz="2800" dirty="0" smtClean="0"/>
              <a:t>David Foster Wallace</a:t>
            </a:r>
          </a:p>
          <a:p>
            <a:r>
              <a:rPr lang="en-US" sz="2800" dirty="0" smtClean="0"/>
              <a:t>Learning “</a:t>
            </a:r>
            <a:r>
              <a:rPr lang="en-US" sz="2800" dirty="0"/>
              <a:t>how to think really means learning </a:t>
            </a:r>
            <a:r>
              <a:rPr lang="en-US" sz="2800" dirty="0" smtClean="0"/>
              <a:t>how </a:t>
            </a:r>
            <a:r>
              <a:rPr lang="en-US" sz="2800" dirty="0"/>
              <a:t>to exercise some control over how and </a:t>
            </a:r>
            <a:r>
              <a:rPr lang="en-US" sz="2800" dirty="0" smtClean="0"/>
              <a:t>what </a:t>
            </a:r>
            <a:r>
              <a:rPr lang="en-US" sz="2800" dirty="0"/>
              <a:t>you think. It means being conscious and aware enough </a:t>
            </a:r>
            <a:r>
              <a:rPr lang="en-US" sz="2800" dirty="0" smtClean="0"/>
              <a:t>to choose </a:t>
            </a:r>
            <a:r>
              <a:rPr lang="en-US" sz="2800" dirty="0"/>
              <a:t>what you pay attention to and to </a:t>
            </a:r>
            <a:r>
              <a:rPr lang="en-US" sz="2800" dirty="0" smtClean="0"/>
              <a:t>choose </a:t>
            </a:r>
            <a:r>
              <a:rPr lang="en-US" sz="2800" dirty="0"/>
              <a:t>how you construct meaning from experience. Because if you </a:t>
            </a:r>
            <a:r>
              <a:rPr lang="en-US" sz="2800" dirty="0" smtClean="0"/>
              <a:t>cannot </a:t>
            </a:r>
            <a:r>
              <a:rPr lang="en-US" sz="2800" dirty="0"/>
              <a:t>exercise this kind of choice </a:t>
            </a:r>
            <a:r>
              <a:rPr lang="en-US" sz="2800" dirty="0" smtClean="0"/>
              <a:t>in </a:t>
            </a:r>
            <a:r>
              <a:rPr lang="en-US" sz="2800" dirty="0"/>
              <a:t>adult life, you will be totally hosed” </a:t>
            </a:r>
            <a:endParaRPr lang="en-US" sz="2800" dirty="0" smtClean="0"/>
          </a:p>
          <a:p>
            <a:endParaRPr lang="en-US" sz="2800" dirty="0"/>
          </a:p>
          <a:p>
            <a:endParaRPr lang="en-US" dirty="0"/>
          </a:p>
        </p:txBody>
      </p:sp>
      <p:sp>
        <p:nvSpPr>
          <p:cNvPr id="10" name="TextBox 9"/>
          <p:cNvSpPr txBox="1"/>
          <p:nvPr/>
        </p:nvSpPr>
        <p:spPr>
          <a:xfrm>
            <a:off x="442686" y="1143000"/>
            <a:ext cx="8610600" cy="5262979"/>
          </a:xfrm>
          <a:prstGeom prst="rect">
            <a:avLst/>
          </a:prstGeom>
          <a:solidFill>
            <a:schemeClr val="bg1"/>
          </a:solidFill>
        </p:spPr>
        <p:txBody>
          <a:bodyPr wrap="square" rtlCol="0">
            <a:spAutoFit/>
          </a:bodyPr>
          <a:lstStyle/>
          <a:p>
            <a:r>
              <a:rPr lang="en-US" sz="4000" dirty="0" smtClean="0"/>
              <a:t>“This </a:t>
            </a:r>
            <a:r>
              <a:rPr lang="en-US" sz="4000" dirty="0"/>
              <a:t>is why attentiveness is worth cultivating: not just because it is good for you or because (as Gallagher also says) it can help you “organize your world,” but because such raptness is deeply satisfying” </a:t>
            </a:r>
            <a:r>
              <a:rPr lang="en-US" sz="4000" dirty="0" smtClean="0"/>
              <a:t>(Jacobs </a:t>
            </a:r>
            <a:r>
              <a:rPr lang="en-US" sz="4000" dirty="0"/>
              <a:t>86</a:t>
            </a:r>
            <a:r>
              <a:rPr lang="en-US" sz="4000" dirty="0" smtClean="0"/>
              <a:t>).</a:t>
            </a:r>
          </a:p>
          <a:p>
            <a:endParaRPr lang="en-US" sz="2000" dirty="0" smtClean="0"/>
          </a:p>
          <a:p>
            <a:r>
              <a:rPr lang="en-US" sz="3200" dirty="0" smtClean="0"/>
              <a:t>Jacobs</a:t>
            </a:r>
            <a:r>
              <a:rPr lang="en-US" sz="3200" dirty="0"/>
              <a:t>, Alan.  </a:t>
            </a:r>
            <a:r>
              <a:rPr lang="en-US" sz="3200" i="1" dirty="0"/>
              <a:t>The Pleasures of Reading in an Age of Distraction</a:t>
            </a:r>
            <a:r>
              <a:rPr lang="en-US" sz="3200" dirty="0"/>
              <a:t>.  New York: OUP, 2011. Print</a:t>
            </a:r>
            <a:r>
              <a:rPr lang="en-US" sz="3200" dirty="0" smtClean="0"/>
              <a:t>.</a:t>
            </a:r>
            <a:endParaRPr lang="en-US" sz="3200" dirty="0"/>
          </a:p>
        </p:txBody>
      </p:sp>
    </p:spTree>
    <p:extLst>
      <p:ext uri="{BB962C8B-B14F-4D97-AF65-F5344CB8AC3E}">
        <p14:creationId xmlns:p14="http://schemas.microsoft.com/office/powerpoint/2010/main" val="416730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9" grpId="0" animBg="1"/>
      <p:bldP spid="7"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Did he just say “satisfying?”</a:t>
            </a:r>
            <a:endParaRPr lang="en-US" dirty="0"/>
          </a:p>
        </p:txBody>
      </p:sp>
      <p:sp>
        <p:nvSpPr>
          <p:cNvPr id="3" name="Content Placeholder 2"/>
          <p:cNvSpPr>
            <a:spLocks noGrp="1"/>
          </p:cNvSpPr>
          <p:nvPr>
            <p:ph idx="1"/>
          </p:nvPr>
        </p:nvSpPr>
        <p:spPr>
          <a:xfrm>
            <a:off x="457200" y="1600200"/>
            <a:ext cx="8229600" cy="3962400"/>
          </a:xfrm>
        </p:spPr>
        <p:txBody>
          <a:bodyPr>
            <a:normAutofit/>
          </a:bodyPr>
          <a:lstStyle/>
          <a:p>
            <a:pPr marL="0" indent="0">
              <a:buNone/>
            </a:pPr>
            <a:r>
              <a:rPr lang="en-US" sz="3600" dirty="0" smtClean="0"/>
              <a:t>Can you really get satisfaction out of a college writing course? </a:t>
            </a:r>
          </a:p>
          <a:p>
            <a:pPr marL="0" indent="0">
              <a:buNone/>
            </a:pPr>
            <a:endParaRPr lang="en-US" sz="3600" dirty="0"/>
          </a:p>
          <a:p>
            <a:pPr marL="0" indent="0">
              <a:buNone/>
            </a:pPr>
            <a:r>
              <a:rPr lang="en-US" sz="3600" dirty="0" smtClean="0"/>
              <a:t>Let’s get started:</a:t>
            </a:r>
          </a:p>
          <a:p>
            <a:pPr marL="0" indent="0">
              <a:buNone/>
            </a:pPr>
            <a:r>
              <a:rPr lang="en-US" sz="3600" dirty="0" smtClean="0"/>
              <a:t>Billy Collins</a:t>
            </a:r>
          </a:p>
          <a:p>
            <a:pPr marL="0" indent="0">
              <a:buNone/>
            </a:pPr>
            <a:r>
              <a:rPr lang="en-US" sz="3600" dirty="0" smtClean="0"/>
              <a:t>“</a:t>
            </a:r>
            <a:r>
              <a:rPr lang="en-US" sz="3600" dirty="0" smtClean="0">
                <a:hlinkClick r:id="rId2"/>
              </a:rPr>
              <a:t>Introduction to Poetry</a:t>
            </a:r>
            <a:r>
              <a:rPr lang="en-US" sz="3600"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50681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1409</TotalTime>
  <Words>713</Words>
  <Application>Microsoft Office PowerPoint</Application>
  <PresentationFormat>On-screen Show (4:3)</PresentationFormat>
  <Paragraphs>55</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Introduction  To  English  II</vt:lpstr>
      <vt:lpstr>Language is the Focus Question to mull over as we begin</vt:lpstr>
      <vt:lpstr>Metaphor</vt:lpstr>
      <vt:lpstr>Metaphor: Fireworks in the Brain</vt:lpstr>
      <vt:lpstr>How to be a Smart Rat</vt:lpstr>
      <vt:lpstr>Did he just say “satisfying?”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English  II</dc:title>
  <dc:creator>David Bordelon</dc:creator>
  <cp:lastModifiedBy>David Bordelon</cp:lastModifiedBy>
  <cp:revision>26</cp:revision>
  <dcterms:created xsi:type="dcterms:W3CDTF">2013-01-23T15:52:21Z</dcterms:created>
  <dcterms:modified xsi:type="dcterms:W3CDTF">2016-01-28T14:27:11Z</dcterms:modified>
</cp:coreProperties>
</file>