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3" r:id="rId1"/>
  </p:sldMasterIdLst>
  <p:notesMasterIdLst>
    <p:notesMasterId r:id="rId22"/>
  </p:notesMasterIdLst>
  <p:sldIdLst>
    <p:sldId id="256" r:id="rId2"/>
    <p:sldId id="300" r:id="rId3"/>
    <p:sldId id="279" r:id="rId4"/>
    <p:sldId id="286" r:id="rId5"/>
    <p:sldId id="280" r:id="rId6"/>
    <p:sldId id="301" r:id="rId7"/>
    <p:sldId id="305" r:id="rId8"/>
    <p:sldId id="304" r:id="rId9"/>
    <p:sldId id="307" r:id="rId10"/>
    <p:sldId id="309" r:id="rId11"/>
    <p:sldId id="281" r:id="rId12"/>
    <p:sldId id="287" r:id="rId13"/>
    <p:sldId id="278" r:id="rId14"/>
    <p:sldId id="285" r:id="rId15"/>
    <p:sldId id="275" r:id="rId16"/>
    <p:sldId id="298" r:id="rId17"/>
    <p:sldId id="306" r:id="rId18"/>
    <p:sldId id="297" r:id="rId19"/>
    <p:sldId id="294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aida Wahby Eraky" initials="HWE" lastIdx="2" clrIdx="0">
    <p:extLst>
      <p:ext uri="{19B8F6BF-5375-455C-9EA6-DF929625EA0E}">
        <p15:presenceInfo xmlns:p15="http://schemas.microsoft.com/office/powerpoint/2012/main" userId="S-1-5-21-448539723-1715567821-839522115-2302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7FA8"/>
    <a:srgbClr val="FF3300"/>
    <a:srgbClr val="FFFF66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6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1T12:33:07.253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  <p:cm authorId="1" dt="2019-11-01T12:33:50.898" idx="2">
    <p:pos x="106" y="10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CDDBD-79EB-4B73-A0FC-9B6196ACDD3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75BB5-0913-41D3-BA4B-2BDB2E5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75BB5-0913-41D3-BA4B-2BDB2E530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Cosmopolitan mix of European and Arabian essences.</a:t>
            </a:r>
          </a:p>
          <a:p>
            <a:r>
              <a:rPr lang="en-US" b="1" dirty="0" smtClean="0"/>
              <a:t>Unique blend of cultures, religions, languages, traditions and identities </a:t>
            </a:r>
          </a:p>
          <a:p>
            <a:r>
              <a:rPr lang="en-US" b="1" dirty="0" smtClean="0"/>
              <a:t> History and Modernism live together on the coastal connection between the Atlantic Ocean and the Mediterranean Sea. </a:t>
            </a:r>
          </a:p>
          <a:p>
            <a:r>
              <a:rPr lang="en-US" b="1" dirty="0" smtClean="0"/>
              <a:t>A fascinating place to live and learn during the summer.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75BB5-0913-41D3-BA4B-2BDB2E530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8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75BB5-0913-41D3-BA4B-2BDB2E530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3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Chellah</a:t>
            </a:r>
            <a:r>
              <a:rPr lang="en-US" dirty="0" smtClean="0"/>
              <a:t> Site (Roman Ruins) </a:t>
            </a:r>
            <a:endParaRPr lang="ar-EG" dirty="0" smtClean="0"/>
          </a:p>
          <a:p>
            <a:endParaRPr lang="en-US" dirty="0" smtClean="0"/>
          </a:p>
          <a:p>
            <a:r>
              <a:rPr lang="en-US" dirty="0" smtClean="0"/>
              <a:t>Hassan Tower</a:t>
            </a:r>
          </a:p>
          <a:p>
            <a:r>
              <a:rPr lang="en-US" dirty="0" smtClean="0"/>
              <a:t>The Mausoleum </a:t>
            </a:r>
          </a:p>
          <a:p>
            <a:r>
              <a:rPr lang="en-US" dirty="0" smtClean="0"/>
              <a:t>Kasbah of the </a:t>
            </a:r>
            <a:r>
              <a:rPr lang="en-US" dirty="0" err="1" smtClean="0"/>
              <a:t>Oudayas</a:t>
            </a:r>
            <a:endParaRPr lang="en-US" dirty="0" smtClean="0"/>
          </a:p>
          <a:p>
            <a:r>
              <a:rPr lang="en-US" dirty="0" smtClean="0"/>
              <a:t>the Royal Institute of Amazigh Culture</a:t>
            </a:r>
          </a:p>
          <a:p>
            <a:r>
              <a:rPr lang="en-US" dirty="0" smtClean="0"/>
              <a:t>Rabat City Center</a:t>
            </a:r>
          </a:p>
          <a:p>
            <a:r>
              <a:rPr lang="en-US" dirty="0" smtClean="0"/>
              <a:t>Dar Al Hadeeth </a:t>
            </a:r>
            <a:r>
              <a:rPr lang="en-US" dirty="0" err="1" smtClean="0"/>
              <a:t>AlHassania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75BB5-0913-41D3-BA4B-2BDB2E530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43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75BB5-0913-41D3-BA4B-2BDB2E530F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8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0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2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5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3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4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2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6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6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rber_languages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mailto:hwahbyeraky@ocean.ed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conln@ocean.edu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wahbyeraky@ocean.edu" TargetMode="External"/><Relationship Id="rId2" Type="http://schemas.openxmlformats.org/officeDocument/2006/relationships/hyperlink" Target="mailto:mconlon@ocean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51908" y="788382"/>
            <a:ext cx="9144000" cy="1904772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US" sz="2700" b="1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1909" y="226680"/>
            <a:ext cx="9284518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Arabian Nights - Arabian Days</a:t>
            </a:r>
            <a:r>
              <a:rPr lang="en-US" sz="7200" b="1" dirty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/>
            </a:r>
            <a:br>
              <a:rPr lang="en-US" sz="7200" b="1" dirty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</a:br>
            <a:r>
              <a:rPr lang="en-US" sz="7200" b="1" dirty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Summer </a:t>
            </a:r>
            <a:r>
              <a:rPr lang="en-US" sz="9600" b="1" dirty="0" smtClean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2020</a:t>
            </a:r>
          </a:p>
          <a:p>
            <a:pPr algn="ctr"/>
            <a:r>
              <a:rPr lang="en-US" sz="7200" b="1" dirty="0" smtClean="0">
                <a:ln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endParaRPr lang="en-US" sz="72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20000"/>
                <a:lumOff val="80000"/>
              </a:schemeClr>
            </a:gs>
            <a:gs pos="62000">
              <a:schemeClr val="accent1">
                <a:lumMod val="97000"/>
                <a:lumOff val="3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27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Image result for Royal Institute of Amazigh Culture moroc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5723" cy="33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37431"/>
            <a:ext cx="12064951" cy="12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Royal Institute of Amazigh Culture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development and the promotion of the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  <a:hlinkClick r:id="rId3" tooltip="Berber languages"/>
              </a:rPr>
              <a:t>Berber languages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 and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culture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Harrington" panose="04040505050A02020702" pitchFamily="82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75" y="108397"/>
            <a:ext cx="5387096" cy="32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9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18017" cy="950895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Volubilis </a:t>
            </a:r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(Roman Ruins)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3845" y="1481840"/>
            <a:ext cx="4818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2" name="Picture 4" descr="Image result for volubilis moroc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7" y="1548364"/>
            <a:ext cx="5158259" cy="42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Moulay Idriss Zerhoun moroc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03" y="1561562"/>
            <a:ext cx="5158259" cy="42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24111" y="365125"/>
            <a:ext cx="4818017" cy="95089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Moulay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Driss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Zerhoun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6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18017" cy="950895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Fez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3845" y="1481840"/>
            <a:ext cx="4818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24111" y="365125"/>
            <a:ext cx="4818017" cy="950895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Riad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Image result for fez  moroc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" y="1637848"/>
            <a:ext cx="5607945" cy="41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riad f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7" y="1645182"/>
            <a:ext cx="5607945" cy="418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642360" cy="771344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Casablanca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2054" y="133458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Hassan II </a:t>
            </a:r>
            <a:r>
              <a:rPr lang="en-US" dirty="0" smtClean="0"/>
              <a:t>Mosque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Association </a:t>
            </a:r>
            <a:r>
              <a:rPr lang="en-US" dirty="0" err="1"/>
              <a:t>Solidarité</a:t>
            </a:r>
            <a:r>
              <a:rPr lang="en-US" dirty="0"/>
              <a:t> </a:t>
            </a:r>
            <a:r>
              <a:rPr lang="en-US" dirty="0" smtClean="0"/>
              <a:t>Féminine (Works for Single Women)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Museum </a:t>
            </a:r>
            <a:r>
              <a:rPr lang="en-US" dirty="0"/>
              <a:t>of Judaism and Jewish Culture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825843"/>
              <a:ext cx="12192000" cy="1027213"/>
              <a:chOff x="0" y="560538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565" y="5605389"/>
                <a:ext cx="1998617" cy="1027213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227" y="102560"/>
            <a:ext cx="4114279" cy="2160330"/>
          </a:xfrm>
          <a:prstGeom prst="rect">
            <a:avLst/>
          </a:prstGeom>
        </p:spPr>
      </p:pic>
      <p:pic>
        <p:nvPicPr>
          <p:cNvPr id="5126" name="Picture 6" descr="Image result for Association Solidarité Féminine casablan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15" y="2283910"/>
            <a:ext cx="4193629" cy="21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useum of Judaism and Jewish Culture casablan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89" y="4432520"/>
            <a:ext cx="4114279" cy="215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3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642360" cy="692966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Marrakech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266298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 err="1" smtClean="0"/>
              <a:t>Jemaa</a:t>
            </a:r>
            <a:r>
              <a:rPr lang="en-US" dirty="0" smtClean="0"/>
              <a:t> El-</a:t>
            </a:r>
            <a:r>
              <a:rPr lang="en-US" dirty="0" err="1" smtClean="0"/>
              <a:t>Fnaa</a:t>
            </a:r>
            <a:r>
              <a:rPr lang="en-US" dirty="0" smtClean="0"/>
              <a:t> Square</a:t>
            </a:r>
          </a:p>
          <a:p>
            <a:r>
              <a:rPr lang="fr-FR" dirty="0"/>
              <a:t>Jardins </a:t>
            </a:r>
            <a:r>
              <a:rPr lang="fr-FR" dirty="0" smtClean="0"/>
              <a:t>Majorelle</a:t>
            </a:r>
          </a:p>
          <a:p>
            <a:r>
              <a:rPr lang="fr-FR" dirty="0" err="1" smtClean="0"/>
              <a:t>Saadien</a:t>
            </a:r>
            <a:r>
              <a:rPr lang="fr-FR" dirty="0" smtClean="0"/>
              <a:t> </a:t>
            </a:r>
            <a:r>
              <a:rPr lang="fr-FR" dirty="0" err="1" smtClean="0"/>
              <a:t>Tombs</a:t>
            </a:r>
            <a:r>
              <a:rPr lang="fr-FR" dirty="0" smtClean="0"/>
              <a:t> </a:t>
            </a:r>
            <a:endParaRPr lang="fr-FR" dirty="0" smtClean="0"/>
          </a:p>
          <a:p>
            <a:r>
              <a:rPr lang="fr-FR" dirty="0" smtClean="0"/>
              <a:t>Badii </a:t>
            </a:r>
            <a:r>
              <a:rPr lang="fr-FR" dirty="0"/>
              <a:t>Palace   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825843"/>
              <a:ext cx="12192000" cy="1027213"/>
              <a:chOff x="0" y="560538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565" y="5605389"/>
                <a:ext cx="1998617" cy="1027213"/>
              </a:xfrm>
              <a:prstGeom prst="rect">
                <a:avLst/>
              </a:prstGeom>
            </p:spPr>
          </p:pic>
        </p:grpSp>
      </p:grpSp>
      <p:pic>
        <p:nvPicPr>
          <p:cNvPr id="6146" name="Picture 2" descr="Image result for Jemaa El Fna Square marrak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40" y="170802"/>
            <a:ext cx="3292846" cy="20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Jardins Majorelle Marrak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60" y="177342"/>
            <a:ext cx="3289234" cy="20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aadian Tombs Marrake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40" y="2363399"/>
            <a:ext cx="3292846" cy="206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360" y="2363399"/>
            <a:ext cx="3289233" cy="2070740"/>
          </a:xfrm>
          <a:prstGeom prst="rect">
            <a:avLst/>
          </a:prstGeom>
        </p:spPr>
      </p:pic>
      <p:pic>
        <p:nvPicPr>
          <p:cNvPr id="6156" name="Picture 12" descr="Image result for Amal Women's Training Center    Marrake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6" y="4510263"/>
            <a:ext cx="3384331" cy="20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3946"/>
            <a:ext cx="11049000" cy="464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Hosted </a:t>
            </a:r>
            <a:r>
              <a:rPr lang="en-US" dirty="0"/>
              <a:t>by </a:t>
            </a:r>
            <a:r>
              <a:rPr lang="en-US" i="1" dirty="0" smtClean="0"/>
              <a:t>Universite </a:t>
            </a:r>
            <a:r>
              <a:rPr lang="en-US" i="1" dirty="0" err="1" smtClean="0"/>
              <a:t>Internationale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smtClean="0"/>
              <a:t>Rabat (UIR)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002060"/>
          </a:solidFill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799717"/>
              <a:ext cx="12192000" cy="1027213"/>
              <a:chOff x="0" y="5579263"/>
              <a:chExt cx="12192000" cy="102721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691" y="5579263"/>
                <a:ext cx="1998617" cy="1027213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199" y="245260"/>
            <a:ext cx="11049001" cy="1131720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2-Week Immersion Program</a:t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dirty="0"/>
              <a:t>Languages – Cultures – History – Religions – Field </a:t>
            </a:r>
            <a:r>
              <a:rPr lang="en-US" sz="4000" dirty="0" smtClean="0"/>
              <a:t>Trips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176743"/>
            <a:ext cx="10998411" cy="36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002060"/>
            </a:gs>
            <a:gs pos="57000">
              <a:schemeClr val="accent1">
                <a:lumMod val="97000"/>
                <a:lumOff val="3000"/>
              </a:schemeClr>
            </a:gs>
            <a:gs pos="64000">
              <a:schemeClr val="accent1">
                <a:lumMod val="20000"/>
                <a:lumOff val="80000"/>
              </a:schemeClr>
            </a:gs>
            <a:gs pos="69000">
              <a:srgbClr val="00206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386" y="0"/>
            <a:ext cx="12202162" cy="6187453"/>
            <a:chOff x="182386" y="0"/>
            <a:chExt cx="12202162" cy="61874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2319" y="4946073"/>
              <a:ext cx="4177147" cy="124138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22491" y="0"/>
              <a:ext cx="6062057" cy="34163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7200" b="1" dirty="0" smtClean="0">
                  <a:ln/>
                  <a:solidFill>
                    <a:srgbClr val="FFC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Blackadder ITC" panose="04020505051007020D02" pitchFamily="82" charset="0"/>
                </a:rPr>
                <a:t>Apply for Scholarship</a:t>
              </a:r>
            </a:p>
            <a:p>
              <a:pPr algn="ctr"/>
              <a:r>
                <a:rPr lang="en-US" sz="3600" b="1" dirty="0" smtClean="0">
                  <a:ln/>
                  <a:solidFill>
                    <a:srgbClr val="FFC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Blackadder ITC" panose="04020505051007020D02" pitchFamily="82" charset="0"/>
                </a:rPr>
                <a:t>application </a:t>
              </a:r>
              <a:r>
                <a:rPr lang="en-US" sz="3600" b="1" dirty="0">
                  <a:ln/>
                  <a:solidFill>
                    <a:srgbClr val="FFC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Blackadder ITC" panose="04020505051007020D02" pitchFamily="82" charset="0"/>
                </a:rPr>
                <a:t>is available at go.ocean.edu/Morocco</a:t>
              </a:r>
              <a:endParaRPr lang="en-US" sz="3600" b="1" dirty="0" smtClean="0">
                <a:ln/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lackadder ITC" panose="04020505051007020D02" pitchFamily="82" charset="0"/>
              </a:endParaRPr>
            </a:p>
          </p:txBody>
        </p:sp>
        <p:pic>
          <p:nvPicPr>
            <p:cNvPr id="12" name="Picture 11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76" l="7420" r="9368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54179">
              <a:off x="182386" y="80784"/>
              <a:ext cx="8306218" cy="5845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3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Image result for morocco cam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307975" y="-1395414"/>
            <a:chExt cx="10401300" cy="6600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7100" y="2826756"/>
              <a:ext cx="2628900" cy="2378290"/>
            </a:xfrm>
            <a:prstGeom prst="rect">
              <a:avLst/>
            </a:prstGeom>
          </p:spPr>
        </p:pic>
        <p:pic>
          <p:nvPicPr>
            <p:cNvPr id="1028" name="Picture 4" descr="Image result for morocco camel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2826756"/>
              <a:ext cx="3082339" cy="2378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2826756"/>
              <a:ext cx="4537075" cy="23782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75" y="-1395414"/>
              <a:ext cx="10401300" cy="41529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-1" y="7937"/>
            <a:ext cx="3992137" cy="198914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apply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0" y="4386913"/>
            <a:ext cx="3624944" cy="24680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Download </a:t>
            </a:r>
            <a:r>
              <a:rPr lang="en-US" sz="2000" b="1" dirty="0">
                <a:solidFill>
                  <a:srgbClr val="002060"/>
                </a:solidFill>
              </a:rPr>
              <a:t>the application form at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go.ocean.edu/Morocco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8810" y="2007628"/>
            <a:ext cx="387319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Or Contact: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hlinkClick r:id="rId6"/>
              </a:rPr>
              <a:t>mconlon@ocean.edu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ext:2314 </a:t>
            </a:r>
            <a:endParaRPr lang="en-US" b="1" i="1" dirty="0">
              <a:solidFill>
                <a:srgbClr val="00B050"/>
              </a:solidFill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  <a:hlinkClick r:id="rId7"/>
              </a:rPr>
              <a:t>hwahbyeraky@ocean.edu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ext:2454</a:t>
            </a:r>
          </a:p>
          <a:p>
            <a:pPr algn="ctr"/>
            <a:endParaRPr lang="en-US" b="1" i="1" dirty="0">
              <a:solidFill>
                <a:srgbClr val="FF0000"/>
              </a:solidFill>
            </a:endParaRPr>
          </a:p>
          <a:p>
            <a:pPr algn="ctr"/>
            <a:endParaRPr lang="en-US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741" y="753668"/>
            <a:ext cx="11190517" cy="4351338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endParaRPr lang="en-US" sz="2000" dirty="0"/>
          </a:p>
          <a:p>
            <a:pPr marL="0" indent="0" algn="ctr">
              <a:buNone/>
            </a:pPr>
            <a:r>
              <a:rPr lang="en-US" sz="2400" b="1" dirty="0" smtClean="0"/>
              <a:t>For more information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Please contact:</a:t>
            </a: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hlinkClick r:id="rId2"/>
              </a:rPr>
              <a:t>mconlon@ocean.edu</a:t>
            </a:r>
            <a:r>
              <a:rPr lang="en-US" sz="2400" b="1" i="1" dirty="0" smtClean="0">
                <a:solidFill>
                  <a:srgbClr val="FF0000"/>
                </a:solidFill>
              </a:rPr>
              <a:t> or call ext:2314 </a:t>
            </a:r>
            <a:endParaRPr lang="en-US" sz="24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FF0000"/>
                </a:solidFill>
                <a:hlinkClick r:id="rId3"/>
              </a:rPr>
              <a:t>hwahbyeraky@ocean.edu</a:t>
            </a:r>
            <a:r>
              <a:rPr lang="en-US" sz="2400" b="1" i="1" dirty="0" smtClean="0">
                <a:solidFill>
                  <a:srgbClr val="FF0000"/>
                </a:solidFill>
              </a:rPr>
              <a:t> or call ext:2454</a:t>
            </a:r>
            <a:endParaRPr lang="en-US" sz="2400" b="1" i="1" dirty="0" smtClean="0"/>
          </a:p>
          <a:p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798293"/>
              <a:ext cx="12192000" cy="1027213"/>
              <a:chOff x="0" y="557783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908" y="5577839"/>
                <a:ext cx="1998617" cy="1027213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3"/>
          <p:cNvSpPr txBox="1">
            <a:spLocks/>
          </p:cNvSpPr>
          <p:nvPr/>
        </p:nvSpPr>
        <p:spPr>
          <a:xfrm>
            <a:off x="4429396" y="1891093"/>
            <a:ext cx="36249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53" y="365125"/>
            <a:ext cx="11190517" cy="1325563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454" y="1891093"/>
            <a:ext cx="5417670" cy="4669762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b="1" dirty="0" smtClean="0"/>
              <a:t>1. Do </a:t>
            </a:r>
            <a:r>
              <a:rPr lang="en-US" sz="1100" b="1" dirty="0"/>
              <a:t>we meet in a group to fly together at a specified airport?  </a:t>
            </a:r>
          </a:p>
          <a:p>
            <a:pPr marL="301943" lvl="1" indent="0">
              <a:buNone/>
            </a:pPr>
            <a:r>
              <a:rPr lang="en-US" sz="1100" dirty="0"/>
              <a:t>We meet at OCC and take the shuttle to the airport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2.   The cost includes both flights there and back, correct?</a:t>
            </a:r>
          </a:p>
          <a:p>
            <a:pPr marL="0" indent="0">
              <a:buNone/>
            </a:pPr>
            <a:r>
              <a:rPr lang="en-US" sz="1100" dirty="0"/>
              <a:t>     Yes, The cost includes the round </a:t>
            </a:r>
            <a:r>
              <a:rPr lang="en-US" sz="1100" dirty="0" smtClean="0"/>
              <a:t>trip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3.    Do we pay extra for optional MES certificate?  </a:t>
            </a:r>
          </a:p>
          <a:p>
            <a:pPr marL="0" indent="0">
              <a:buNone/>
            </a:pPr>
            <a:r>
              <a:rPr lang="en-US" sz="1100" dirty="0"/>
              <a:t>    You pay the tuition of the MES courses when taking them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4.   After we complete the items on the itinerary each day, is there </a:t>
            </a:r>
            <a:r>
              <a:rPr lang="en-US" sz="1100" b="1" dirty="0" smtClean="0"/>
              <a:t>free </a:t>
            </a:r>
            <a:r>
              <a:rPr lang="en-US" sz="1100" b="1" dirty="0"/>
              <a:t>time? </a:t>
            </a:r>
          </a:p>
          <a:p>
            <a:pPr marL="0" indent="0">
              <a:buNone/>
            </a:pPr>
            <a:r>
              <a:rPr lang="en-US" sz="1100" dirty="0"/>
              <a:t>    Yes</a:t>
            </a:r>
          </a:p>
          <a:p>
            <a:pPr marL="0" indent="0">
              <a:buNone/>
            </a:pPr>
            <a:r>
              <a:rPr lang="en-US" sz="1100" b="1" dirty="0"/>
              <a:t>5.   Are the areas we are traveling to generally safe? </a:t>
            </a:r>
          </a:p>
          <a:p>
            <a:pPr marL="0" indent="0">
              <a:buNone/>
            </a:pPr>
            <a:r>
              <a:rPr lang="en-US" sz="1100" dirty="0"/>
              <a:t>     Yes, provided proper precautions are followed.  </a:t>
            </a:r>
          </a:p>
          <a:p>
            <a:pPr marL="0" indent="0">
              <a:buNone/>
            </a:pPr>
            <a:r>
              <a:rPr lang="en-US" sz="1100" b="1" dirty="0" smtClean="0"/>
              <a:t>6</a:t>
            </a:r>
            <a:r>
              <a:rPr lang="en-US" sz="1100" b="1" dirty="0"/>
              <a:t>.    Are there restrictions on traveling by ourselves or other precautions     put into place to ensure safety (staying in groups, curfew, </a:t>
            </a:r>
            <a:r>
              <a:rPr lang="en-US" sz="1100" b="1" dirty="0" err="1"/>
              <a:t>etc</a:t>
            </a:r>
            <a:r>
              <a:rPr lang="en-US" sz="1100" b="1" dirty="0"/>
              <a:t>)? </a:t>
            </a:r>
          </a:p>
          <a:p>
            <a:pPr marL="0" indent="0">
              <a:buNone/>
            </a:pPr>
            <a:r>
              <a:rPr lang="en-US" sz="1100" dirty="0"/>
              <a:t>Yes, restrictions will be discussed during orientation</a:t>
            </a:r>
          </a:p>
          <a:p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798293"/>
              <a:ext cx="12192000" cy="1027213"/>
              <a:chOff x="0" y="557783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5908" y="5577839"/>
                <a:ext cx="1998617" cy="1027213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3"/>
          <p:cNvSpPr txBox="1">
            <a:spLocks/>
          </p:cNvSpPr>
          <p:nvPr/>
        </p:nvSpPr>
        <p:spPr>
          <a:xfrm>
            <a:off x="4429396" y="1891093"/>
            <a:ext cx="36249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371970" y="1891093"/>
            <a:ext cx="5623000" cy="4669762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b="1" dirty="0" smtClean="0"/>
              <a:t>7</a:t>
            </a:r>
            <a:r>
              <a:rPr lang="en-US" sz="1100" b="1" dirty="0"/>
              <a:t>.    How much spend money is suggested?</a:t>
            </a:r>
          </a:p>
          <a:p>
            <a:pPr marL="0" indent="0">
              <a:buNone/>
            </a:pPr>
            <a:r>
              <a:rPr lang="en-US" sz="1100" dirty="0"/>
              <a:t> Depends entirely on how much you want to spend on gifts, snacks, and other items not covered by the program. </a:t>
            </a:r>
            <a:endParaRPr lang="en-US" sz="1100" dirty="0" smtClean="0"/>
          </a:p>
          <a:p>
            <a:pPr marL="0" indent="0">
              <a:buNone/>
            </a:pPr>
            <a:r>
              <a:rPr lang="en-US" sz="1100" b="1" dirty="0" smtClean="0"/>
              <a:t>8</a:t>
            </a:r>
            <a:r>
              <a:rPr lang="en-US" sz="1100" b="1" dirty="0"/>
              <a:t>.    Are all of our major meals covered between our host families and the scheduled lunches out? </a:t>
            </a:r>
          </a:p>
          <a:p>
            <a:pPr marL="0" indent="0">
              <a:buNone/>
            </a:pPr>
            <a:r>
              <a:rPr lang="en-US" sz="1100" dirty="0"/>
              <a:t>Yes, and there will be a modest meal stipend for meals that are not included at the host family residence (most lunches during the week</a:t>
            </a:r>
            <a:r>
              <a:rPr lang="en-US" sz="1100" dirty="0" smtClean="0"/>
              <a:t>)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9.    How about cell phones? </a:t>
            </a:r>
          </a:p>
          <a:p>
            <a:pPr marL="0" indent="0">
              <a:buNone/>
            </a:pPr>
            <a:r>
              <a:rPr lang="en-US" sz="1100" dirty="0"/>
              <a:t>The basic cost of a local cell phone and a very few minutes are both included; any additional minutes will need to be purchased by the students by buying top up cards locally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10.   What should I pack? </a:t>
            </a:r>
          </a:p>
          <a:p>
            <a:pPr marL="0" indent="0">
              <a:buNone/>
            </a:pPr>
            <a:r>
              <a:rPr lang="en-US" sz="1100" dirty="0"/>
              <a:t>A packing list will be in the handbook we will provide you in April.</a:t>
            </a:r>
          </a:p>
          <a:p>
            <a:pPr marL="0" indent="0">
              <a:buNone/>
            </a:pPr>
            <a:r>
              <a:rPr lang="en-US" sz="1100" b="1" dirty="0"/>
              <a:t>11.   Is WIFI available? </a:t>
            </a:r>
          </a:p>
          <a:p>
            <a:pPr marL="0" indent="0">
              <a:buNone/>
            </a:pPr>
            <a:r>
              <a:rPr lang="en-US" sz="1100" dirty="0"/>
              <a:t>Yes </a:t>
            </a:r>
            <a:r>
              <a:rPr lang="en-US" sz="1100" dirty="0" smtClean="0"/>
              <a:t>, on campus and You </a:t>
            </a:r>
            <a:r>
              <a:rPr lang="en-US" sz="1100" dirty="0"/>
              <a:t>can buy a </a:t>
            </a:r>
            <a:r>
              <a:rPr lang="en-US" sz="1100" dirty="0" smtClean="0"/>
              <a:t>portable </a:t>
            </a:r>
            <a:r>
              <a:rPr lang="en-US" sz="1100" dirty="0"/>
              <a:t>stick</a:t>
            </a:r>
          </a:p>
          <a:p>
            <a:pPr marL="0" indent="0">
              <a:buNone/>
            </a:pPr>
            <a:r>
              <a:rPr lang="en-US" sz="1100" b="1" dirty="0"/>
              <a:t>12  </a:t>
            </a:r>
            <a:r>
              <a:rPr lang="en-US" sz="1100" b="1" dirty="0" smtClean="0"/>
              <a:t>How </a:t>
            </a:r>
            <a:r>
              <a:rPr lang="en-US" sz="1100" b="1" dirty="0"/>
              <a:t>about transportation? </a:t>
            </a:r>
          </a:p>
          <a:p>
            <a:pPr marL="0" indent="0">
              <a:buNone/>
            </a:pPr>
            <a:r>
              <a:rPr lang="en-US" sz="1100" dirty="0"/>
              <a:t>All host families are within a walking distance and a cab is around $2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09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8" y="0"/>
            <a:ext cx="1212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7"/>
          <p:cNvSpPr>
            <a:spLocks noGrp="1"/>
          </p:cNvSpPr>
          <p:nvPr>
            <p:ph sz="half" idx="1"/>
          </p:nvPr>
        </p:nvSpPr>
        <p:spPr>
          <a:xfrm>
            <a:off x="535641" y="1065031"/>
            <a:ext cx="4948517" cy="4738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798293"/>
              <a:ext cx="12192000" cy="1027213"/>
              <a:chOff x="0" y="557783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0188" y="5577839"/>
                <a:ext cx="1998617" cy="1027213"/>
              </a:xfrm>
              <a:prstGeom prst="rect">
                <a:avLst/>
              </a:prstGeom>
            </p:spPr>
          </p:pic>
        </p:grpSp>
      </p:grpSp>
      <p:pic>
        <p:nvPicPr>
          <p:cNvPr id="2050" name="Picture 2" descr="Image result for moroc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" y="0"/>
            <a:ext cx="11889442" cy="753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678080" y="630623"/>
            <a:ext cx="4061814" cy="1575776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latin typeface="Gadug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2020</a:t>
            </a:r>
            <a:endParaRPr lang="en-US" sz="4000" b="1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47173" y="5292978"/>
            <a:ext cx="4061814" cy="1575776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chemeClr val="bg1"/>
                </a:solidFill>
                <a:latin typeface="Freestyle Script" panose="030804020302050B04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Let’s go!</a:t>
            </a:r>
            <a:endParaRPr lang="en-US" sz="88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7473"/>
            <a:ext cx="4204063" cy="454806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OCC Courses</a:t>
            </a:r>
            <a:endParaRPr lang="en-US" sz="3000" dirty="0"/>
          </a:p>
        </p:txBody>
      </p:sp>
      <p:sp>
        <p:nvSpPr>
          <p:cNvPr id="12" name="Content Placeholder 7"/>
          <p:cNvSpPr>
            <a:spLocks noGrp="1"/>
          </p:cNvSpPr>
          <p:nvPr>
            <p:ph sz="half" idx="1"/>
          </p:nvPr>
        </p:nvSpPr>
        <p:spPr>
          <a:xfrm>
            <a:off x="535641" y="1065031"/>
            <a:ext cx="5129352" cy="473869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BUSN 240 - Travel Seminar Marketing Across </a:t>
            </a:r>
            <a:r>
              <a:rPr lang="en-US" dirty="0" smtClean="0"/>
              <a:t>Cultures-3cr. </a:t>
            </a:r>
            <a:endParaRPr lang="en-US" dirty="0"/>
          </a:p>
          <a:p>
            <a:r>
              <a:rPr lang="en-US" dirty="0"/>
              <a:t>HUMN </a:t>
            </a:r>
            <a:r>
              <a:rPr lang="en-US" dirty="0" smtClean="0"/>
              <a:t>251-Middle Eastern Studies- 4cr.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/>
              <a:t>Conversational Arabic/</a:t>
            </a:r>
            <a:r>
              <a:rPr lang="en-US" dirty="0" err="1"/>
              <a:t>Darija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Judaism </a:t>
            </a:r>
            <a:r>
              <a:rPr lang="en-US" dirty="0"/>
              <a:t>in Morocco</a:t>
            </a:r>
          </a:p>
          <a:p>
            <a:r>
              <a:rPr lang="en-US" dirty="0"/>
              <a:t>Women, Islam and </a:t>
            </a:r>
            <a:r>
              <a:rPr lang="en-US" dirty="0" err="1" smtClean="0"/>
              <a:t>Moudawana</a:t>
            </a:r>
            <a:endParaRPr lang="en-US" dirty="0"/>
          </a:p>
          <a:p>
            <a:r>
              <a:rPr lang="en-US" dirty="0"/>
              <a:t>Morocco in African Context</a:t>
            </a:r>
          </a:p>
          <a:p>
            <a:r>
              <a:rPr lang="en-US" dirty="0"/>
              <a:t>Berber Identity and Minority Rights in </a:t>
            </a:r>
            <a:r>
              <a:rPr lang="en-US" dirty="0" smtClean="0"/>
              <a:t>Morocco</a:t>
            </a:r>
          </a:p>
          <a:p>
            <a:r>
              <a:rPr lang="en-US" dirty="0"/>
              <a:t>Cities in Morocco: The </a:t>
            </a:r>
            <a:r>
              <a:rPr lang="en-US" dirty="0" smtClean="0"/>
              <a:t>Medina</a:t>
            </a:r>
          </a:p>
          <a:p>
            <a:r>
              <a:rPr lang="en-US" dirty="0"/>
              <a:t>Human Rights in </a:t>
            </a:r>
            <a:r>
              <a:rPr lang="en-US" dirty="0" smtClean="0"/>
              <a:t>Morocco</a:t>
            </a:r>
          </a:p>
          <a:p>
            <a:r>
              <a:rPr lang="en-US" dirty="0"/>
              <a:t>The Question of Immigration in Morocco</a:t>
            </a:r>
          </a:p>
          <a:p>
            <a:r>
              <a:rPr lang="en-US" dirty="0"/>
              <a:t>The Political System in Morocco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31350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5798293"/>
              <a:ext cx="12192000" cy="1027213"/>
              <a:chOff x="0" y="5577839"/>
              <a:chExt cx="12192000" cy="1027213"/>
            </a:xfrm>
          </p:grpSpPr>
          <p:sp>
            <p:nvSpPr>
              <p:cNvPr id="9" name="Rectangle 8"/>
              <p:cNvSpPr/>
              <p:nvPr/>
            </p:nvSpPr>
            <p:spPr>
              <a:xfrm flipV="1">
                <a:off x="0" y="6466114"/>
                <a:ext cx="12192000" cy="4571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188" y="5577839"/>
                <a:ext cx="1998617" cy="1027213"/>
              </a:xfrm>
              <a:prstGeom prst="rect">
                <a:avLst/>
              </a:prstGeom>
            </p:spPr>
          </p:pic>
        </p:grpSp>
      </p:grpSp>
      <p:sp>
        <p:nvSpPr>
          <p:cNvPr id="14" name="Title 1"/>
          <p:cNvSpPr txBox="1">
            <a:spLocks/>
          </p:cNvSpPr>
          <p:nvPr/>
        </p:nvSpPr>
        <p:spPr>
          <a:xfrm>
            <a:off x="535641" y="1748925"/>
            <a:ext cx="4204063" cy="470723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UIR Lectures &amp; Seminars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584437"/>
            <a:ext cx="3005648" cy="26309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291" y="584437"/>
            <a:ext cx="3005649" cy="26309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54" name="Picture 6" descr="36985512_2110772375915070_338782927204646912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5639"/>
            <a:ext cx="3005650" cy="26831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erber Identity and Minority Rights in Morocco moroc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3" y="3425639"/>
            <a:ext cx="2993371" cy="26831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5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7"/>
          <p:cNvSpPr>
            <a:spLocks noGrp="1"/>
          </p:cNvSpPr>
          <p:nvPr>
            <p:ph sz="half" idx="1"/>
          </p:nvPr>
        </p:nvSpPr>
        <p:spPr>
          <a:xfrm>
            <a:off x="535641" y="1065031"/>
            <a:ext cx="4948517" cy="4738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sz="2000" dirty="0"/>
          </a:p>
        </p:txBody>
      </p:sp>
      <p:pic>
        <p:nvPicPr>
          <p:cNvPr id="2050" name="Picture 2" descr="Image result for moroc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" y="-1"/>
            <a:ext cx="118894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678080" y="630623"/>
            <a:ext cx="4061814" cy="1575776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Gadug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 Trips</a:t>
            </a:r>
            <a:endParaRPr lang="en-US" sz="6000" b="1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446955"/>
            <a:ext cx="4256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AutoShape 6" descr="Image result for The Mausoleum   moroc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55902" y="4874963"/>
            <a:ext cx="833609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  <a:cs typeface="Old Antic Decorative" panose="02010400000000000000" pitchFamily="2" charset="-78"/>
              </a:rPr>
              <a:t>Rabat</a:t>
            </a:r>
            <a:r>
              <a:rPr lang="ar-EG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  <a:cs typeface="Old Antic Decorative" panose="02010400000000000000" pitchFamily="2" charset="-78"/>
              </a:rPr>
              <a:t>الرباط</a:t>
            </a:r>
            <a:r>
              <a:rPr lang="ar-EG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  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20000"/>
                <a:lumOff val="80000"/>
              </a:schemeClr>
            </a:gs>
            <a:gs pos="57000">
              <a:schemeClr val="accent1">
                <a:lumMod val="97000"/>
                <a:lumOff val="3000"/>
              </a:schemeClr>
            </a:gs>
            <a:gs pos="64000">
              <a:schemeClr val="accent1">
                <a:lumMod val="20000"/>
                <a:lumOff val="80000"/>
              </a:schemeClr>
            </a:gs>
            <a:gs pos="69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74573" y="4302471"/>
            <a:ext cx="112592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Chellah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 Site (Roman Ruins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Founded in the 3rd century B.C. this Mauritanian capital was an outpost of the Roman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Empire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UNESCO World Heritage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Site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Houses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both Roman ruins and a medieval Muslim necropolis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Occupied for ten centuries by civilizations from prehistory to the Islamic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period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Harrington" panose="04040505050A02020702" pitchFamily="8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" y="-1"/>
            <a:ext cx="12192001" cy="3955056"/>
            <a:chOff x="-1" y="-1"/>
            <a:chExt cx="12192001" cy="26558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2705" y="-1"/>
              <a:ext cx="3459295" cy="26440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8686800" cy="2655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6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1">
                <a:lumMod val="20000"/>
                <a:lumOff val="80000"/>
              </a:schemeClr>
            </a:gs>
            <a:gs pos="60000">
              <a:schemeClr val="accent1">
                <a:lumMod val="97000"/>
                <a:lumOff val="3000"/>
              </a:schemeClr>
            </a:gs>
            <a:gs pos="64000">
              <a:schemeClr val="accent1">
                <a:lumMod val="20000"/>
                <a:lumOff val="80000"/>
              </a:schemeClr>
            </a:gs>
            <a:gs pos="85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410" y="4343400"/>
            <a:ext cx="123121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Hassan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Tower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O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ne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of the monuments of Rabat 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  <a:latin typeface="Harrington" panose="04040505050A02020702" pitchFamily="8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Sultan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Yaqoub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 al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Mansour gave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order to build the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It was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supposed to be the largest minaret in the world.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Yaqoub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death in 1199 stopped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construction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construction consist of several walls and 200 columns that was supposed to be a mosque 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  <a:latin typeface="Harrington" panose="04040505050A02020702" pitchFamily="82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40" y="-1"/>
            <a:ext cx="12344400" cy="40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20000"/>
                <a:lumOff val="80000"/>
              </a:schemeClr>
            </a:gs>
            <a:gs pos="62000">
              <a:schemeClr val="accent1">
                <a:lumMod val="97000"/>
                <a:lumOff val="3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27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7048" y="4403188"/>
            <a:ext cx="120649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The </a:t>
            </a: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Mausoleum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Luxurious Tombstone owned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by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King of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Morocco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and his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sons,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King Hassan II, and Prince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Abdallah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Royal Structure was envisioned by Vietnamese architect and built by local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artisans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Harrington" panose="04040505050A02020702" pitchFamily="8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575" y="1"/>
            <a:ext cx="12163425" cy="4290646"/>
            <a:chOff x="14287" y="1128712"/>
            <a:chExt cx="12163425" cy="46005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7" y="1128712"/>
              <a:ext cx="12163425" cy="46005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5383" y="1128712"/>
              <a:ext cx="4035743" cy="224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69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20000"/>
                <a:lumOff val="80000"/>
              </a:schemeClr>
            </a:gs>
            <a:gs pos="62000">
              <a:schemeClr val="accent1">
                <a:lumMod val="97000"/>
                <a:lumOff val="3000"/>
              </a:schemeClr>
            </a:gs>
            <a:gs pos="73000">
              <a:schemeClr val="accent1">
                <a:lumMod val="20000"/>
                <a:lumOff val="80000"/>
              </a:schemeClr>
            </a:gs>
            <a:gs pos="27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4697087"/>
            <a:ext cx="120649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Kasbah of the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Harrington" panose="04040505050A02020702" pitchFamily="82" charset="0"/>
              </a:rPr>
              <a:t>Oudayas</a:t>
            </a:r>
            <a:endParaRPr lang="en-US" sz="4800" b="1" dirty="0" smtClean="0">
              <a:solidFill>
                <a:schemeClr val="accent4">
                  <a:lumMod val="50000"/>
                </a:schemeClr>
              </a:solidFill>
              <a:latin typeface="Harrington" panose="04040505050A02020702" pitchFamily="8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O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n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the mouth of the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Bou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Regreg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river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B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uilt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arrington" panose="04040505050A02020702" pitchFamily="82" charset="0"/>
              </a:rPr>
              <a:t>in the 12th century and renovated many times since throughout the centuries, it has been home to Arab tribes, Andalusian immigrants, and some of Morocco’s most powerful sultans.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3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8924</TotalTime>
  <Words>805</Words>
  <Application>Microsoft Office PowerPoint</Application>
  <PresentationFormat>Widescreen</PresentationFormat>
  <Paragraphs>131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Algerian</vt:lpstr>
      <vt:lpstr>Arial</vt:lpstr>
      <vt:lpstr>Blackadder ITC</vt:lpstr>
      <vt:lpstr>Calibri</vt:lpstr>
      <vt:lpstr>Calibri Light</vt:lpstr>
      <vt:lpstr>Freestyle Script</vt:lpstr>
      <vt:lpstr>Gadugi</vt:lpstr>
      <vt:lpstr>Harrington</vt:lpstr>
      <vt:lpstr>Old Antic Decorative</vt:lpstr>
      <vt:lpstr>Times New Roman</vt:lpstr>
      <vt:lpstr>Office Theme</vt:lpstr>
      <vt:lpstr>PowerPoint Presentation</vt:lpstr>
      <vt:lpstr>PowerPoint Presentation</vt:lpstr>
      <vt:lpstr>OCC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Volubilis (Roman Ruins)</vt:lpstr>
      <vt:lpstr>Fez</vt:lpstr>
      <vt:lpstr> Casablanca </vt:lpstr>
      <vt:lpstr>Marrakech </vt:lpstr>
      <vt:lpstr>2-Week Immersion Program Languages – Cultures – History – Religions – Field Trips</vt:lpstr>
      <vt:lpstr>PowerPoint Presentation</vt:lpstr>
      <vt:lpstr>PowerPoint Presentation</vt:lpstr>
      <vt:lpstr>PowerPoint Presentation</vt:lpstr>
      <vt:lpstr>FAQs</vt:lpstr>
      <vt:lpstr>PowerPoint Presentation</vt:lpstr>
    </vt:vector>
  </TitlesOfParts>
  <Company>Ocean County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Maysa Hayward</dc:creator>
  <cp:lastModifiedBy>Howaida Wahby Eraky</cp:lastModifiedBy>
  <cp:revision>93</cp:revision>
  <dcterms:created xsi:type="dcterms:W3CDTF">2019-03-21T17:27:37Z</dcterms:created>
  <dcterms:modified xsi:type="dcterms:W3CDTF">2020-02-11T17:25:58Z</dcterms:modified>
</cp:coreProperties>
</file>