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0" r:id="rId20"/>
    <p:sldId id="274" r:id="rId21"/>
    <p:sldId id="276" r:id="rId22"/>
    <p:sldId id="277" r:id="rId23"/>
    <p:sldId id="278" r:id="rId24"/>
    <p:sldId id="279" r:id="rId25"/>
    <p:sldId id="275" r:id="rId26"/>
  </p:sldIdLst>
  <p:sldSz cx="18288000" cy="10287000"/>
  <p:notesSz cx="6858000" cy="9144000"/>
  <p:embeddedFontLst>
    <p:embeddedFont>
      <p:font typeface="Arimo" panose="020B0604020202020204" charset="0"/>
      <p:regular r:id="rId28"/>
    </p:embeddedFont>
    <p:embeddedFont>
      <p:font typeface="Calibri" panose="020F0502020204030204" pitchFamily="34" charset="0"/>
      <p:regular r:id="rId29"/>
      <p:bold r:id="rId30"/>
      <p:italic r:id="rId31"/>
      <p:boldItalic r:id="rId32"/>
    </p:embeddedFont>
    <p:embeddedFont>
      <p:font typeface="Open Dyslexic" panose="020B0604020202020204" charset="0"/>
      <p:regular r:id="rId33"/>
    </p:embeddedFont>
    <p:embeddedFont>
      <p:font typeface="Open Dyslexic Bold" panose="020B0604020202020204" charset="0"/>
      <p:regular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F974B-8D78-9B67-EE97-4469E7229C7A}" v="515" dt="2023-01-23T21:15:29.898"/>
    <p1510:client id="{4878E4B4-7BF3-8200-695D-BFC957E63575}" v="309" dt="2023-01-23T21:31:22.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deck contains common questions regarding the Get Started module's proctored assessment entitled "Orientation Quiz."</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Q&amp;A Contents</a:t>
            </a:r>
          </a:p>
          <a:p>
            <a:endParaRPr lang="en-US"/>
          </a:p>
          <a:p>
            <a:r>
              <a:rPr lang="en-US"/>
              <a:t>Where do I find the Orientation Quiz?</a:t>
            </a:r>
          </a:p>
          <a:p>
            <a:r>
              <a:rPr lang="en-US"/>
              <a:t>Can I take the Orientation Quiz from my cellphone or tablet?</a:t>
            </a:r>
          </a:p>
          <a:p>
            <a:r>
              <a:rPr lang="en-US"/>
              <a:t>Which browser should I use?</a:t>
            </a:r>
          </a:p>
          <a:p>
            <a:r>
              <a:rPr lang="en-US"/>
              <a:t>Where do I get the Honorlock extension?</a:t>
            </a:r>
          </a:p>
          <a:p>
            <a:r>
              <a:rPr lang="en-US"/>
              <a:t>What happens when I begin my quiz?</a:t>
            </a:r>
          </a:p>
          <a:p>
            <a:r>
              <a:rPr lang="en-US"/>
              <a:t> What do I need to verify my identity?</a:t>
            </a:r>
          </a:p>
          <a:p>
            <a:r>
              <a:rPr lang="en-US"/>
              <a:t>What happens if I don't get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Q&amp;A Contents</a:t>
            </a:r>
          </a:p>
          <a:p>
            <a:endParaRPr lang="en-US"/>
          </a:p>
          <a:p>
            <a:r>
              <a:rPr lang="en-US"/>
              <a:t>Where do I find the Orientation Quiz?</a:t>
            </a:r>
          </a:p>
          <a:p>
            <a:r>
              <a:rPr lang="en-US"/>
              <a:t>Can I take the Orientation Quiz from my cellphone or tablet?</a:t>
            </a:r>
          </a:p>
          <a:p>
            <a:r>
              <a:rPr lang="en-US"/>
              <a:t>Which browser should I use?</a:t>
            </a:r>
          </a:p>
          <a:p>
            <a:r>
              <a:rPr lang="en-US"/>
              <a:t>Where do I get the Honorlock extension?</a:t>
            </a:r>
          </a:p>
          <a:p>
            <a:r>
              <a:rPr lang="en-US"/>
              <a:t>What happens when I begin my quiz?</a:t>
            </a:r>
          </a:p>
          <a:p>
            <a:r>
              <a:rPr lang="en-US"/>
              <a:t> What do I need to verify my identity?</a:t>
            </a:r>
          </a:p>
          <a:p>
            <a:r>
              <a:rPr lang="en-US"/>
              <a:t>What happens if I don't get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do I find the Orientation Quiz?</a:t>
            </a:r>
          </a:p>
          <a:p>
            <a:endParaRPr lang="en-US"/>
          </a:p>
          <a:p>
            <a:r>
              <a:rPr lang="en-US"/>
              <a:t>Navigate to the Get Started module. Under "Readiness Activities" you will find the quiz.</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Can I take the Orientation Quiz from my cell phone or tablet?</a:t>
            </a:r>
          </a:p>
          <a:p>
            <a:endParaRPr lang="en-US"/>
          </a:p>
          <a:p>
            <a:r>
              <a:rPr lang="en-US"/>
              <a:t>A laptop or desktop device is required. Chromebooks may not be compatible with Honorlock. For more information, visit the System Requirements page.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Which browser should I use?</a:t>
            </a:r>
          </a:p>
          <a:p>
            <a:endParaRPr lang="en-US"/>
          </a:p>
          <a:p>
            <a:r>
              <a:rPr lang="en-US"/>
              <a:t>Google's Chrome browser is required to take an assessment proctored by Honorlock.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9882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Basics on Orientation Quiz</a:t>
            </a:r>
          </a:p>
          <a:p>
            <a:endParaRPr lang="en-US"/>
          </a:p>
          <a:p>
            <a:r>
              <a:rPr lang="en-US"/>
              <a:t>Required to unlock course content</a:t>
            </a:r>
          </a:p>
          <a:p>
            <a:r>
              <a:rPr lang="en-US"/>
              <a:t>Unlimited Attempts</a:t>
            </a:r>
          </a:p>
          <a:p>
            <a:r>
              <a:rPr lang="en-US"/>
              <a:t>Not timed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5128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2021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82688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happens if I don't get a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95846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Q&amp;A Contents</a:t>
            </a:r>
          </a:p>
          <a:p>
            <a:endParaRPr lang="en-US"/>
          </a:p>
          <a:p>
            <a:r>
              <a:rPr lang="en-US"/>
              <a:t>Where do I find the Orientation Quiz?</a:t>
            </a:r>
          </a:p>
          <a:p>
            <a:r>
              <a:rPr lang="en-US"/>
              <a:t>Can I take the Orientation Quiz from my cellphone or tablet?</a:t>
            </a:r>
          </a:p>
          <a:p>
            <a:r>
              <a:rPr lang="en-US"/>
              <a:t>Which browser should I use?</a:t>
            </a:r>
          </a:p>
          <a:p>
            <a:r>
              <a:rPr lang="en-US"/>
              <a:t>Where do I get the Honorlock extension?</a:t>
            </a:r>
          </a:p>
          <a:p>
            <a:r>
              <a:rPr lang="en-US"/>
              <a:t>What happens when I begin my quiz?</a:t>
            </a:r>
          </a:p>
          <a:p>
            <a:r>
              <a:rPr lang="en-US"/>
              <a:t> What do I need to verify my identity?</a:t>
            </a:r>
          </a:p>
          <a:p>
            <a:r>
              <a:rPr lang="en-US"/>
              <a:t>What happens if I don't get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Q&amp;A Contents</a:t>
            </a:r>
          </a:p>
          <a:p>
            <a:endParaRPr lang="en-US"/>
          </a:p>
          <a:p>
            <a:r>
              <a:rPr lang="en-US"/>
              <a:t>Where do I find the Orientation Quiz?</a:t>
            </a:r>
          </a:p>
          <a:p>
            <a:r>
              <a:rPr lang="en-US"/>
              <a:t>Can I take the Orientation Quiz from my cellphone or tablet?</a:t>
            </a:r>
          </a:p>
          <a:p>
            <a:r>
              <a:rPr lang="en-US"/>
              <a:t>Which browser should I use?</a:t>
            </a:r>
          </a:p>
          <a:p>
            <a:r>
              <a:rPr lang="en-US"/>
              <a:t>Where do I get the Honorlock extension?</a:t>
            </a:r>
          </a:p>
          <a:p>
            <a:r>
              <a:rPr lang="en-US"/>
              <a:t>What happens when I begin my quiz?</a:t>
            </a:r>
          </a:p>
          <a:p>
            <a:r>
              <a:rPr lang="en-US"/>
              <a:t> What do I need to verify my identity?</a:t>
            </a:r>
          </a:p>
          <a:p>
            <a:r>
              <a:rPr lang="en-US"/>
              <a:t>What happens if I don't get 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do I get the Honorlock extension?</a:t>
            </a:r>
          </a:p>
          <a:p>
            <a:endParaRPr lang="en-US"/>
          </a:p>
          <a:p>
            <a:r>
              <a:rPr lang="en-US"/>
              <a:t>Navigate to the Orientation Quiz, Select "I agree" to the Terms of Service, and then use the "Get Started" button to proceed. This will bring you to the extension's installation page.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this slide is a sample of what you will see.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will be prompted to add the extension to their Chrome browser.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Select "Add extension" to continue.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hyperlink" Target="mailto://?to=elearningadmin@ocean.edu"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hyperlink" Target="https://honorlock.kb.help/minimum-system-requirements/" TargetMode="Externa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https://honorlock.com/support/" TargetMode="Externa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hyperlink" Target="mailto://?to=support@honorlock.com" TargetMode="Externa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hyperlink" Target="mailto://?to=elearningadmin@ocea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8386" y="4251354"/>
            <a:ext cx="4114800" cy="4114800"/>
          </a:xfrm>
          <a:prstGeom prst="rect">
            <a:avLst/>
          </a:prstGeom>
        </p:spPr>
      </p:pic>
      <p:sp>
        <p:nvSpPr>
          <p:cNvPr id="8" name="TextBox 8"/>
          <p:cNvSpPr txBox="1"/>
          <p:nvPr/>
        </p:nvSpPr>
        <p:spPr>
          <a:xfrm>
            <a:off x="457200" y="590808"/>
            <a:ext cx="16506907" cy="3526030"/>
          </a:xfrm>
          <a:prstGeom prst="rect">
            <a:avLst/>
          </a:prstGeom>
        </p:spPr>
        <p:txBody>
          <a:bodyPr wrap="square" lIns="0" tIns="0" rIns="0" bIns="0" rtlCol="0" anchor="t">
            <a:spAutoFit/>
          </a:bodyPr>
          <a:lstStyle/>
          <a:p>
            <a:pPr algn="ctr">
              <a:lnSpc>
                <a:spcPts val="13978"/>
              </a:lnSpc>
            </a:pPr>
            <a:r>
              <a:rPr lang="en-US" sz="9984" dirty="0">
                <a:solidFill>
                  <a:srgbClr val="003768"/>
                </a:solidFill>
                <a:latin typeface="Open Dyslexic"/>
              </a:rPr>
              <a:t>Get Started: </a:t>
            </a:r>
          </a:p>
          <a:p>
            <a:pPr algn="ctr">
              <a:lnSpc>
                <a:spcPts val="13978"/>
              </a:lnSpc>
            </a:pPr>
            <a:r>
              <a:rPr lang="en-US" sz="9984" dirty="0">
                <a:solidFill>
                  <a:srgbClr val="003768"/>
                </a:solidFill>
                <a:latin typeface="Open Dyslexic"/>
              </a:rPr>
              <a:t>Orientation Quiz</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2016615" y="1993171"/>
            <a:ext cx="13981690" cy="2281557"/>
          </a:xfrm>
          <a:prstGeom prst="rect">
            <a:avLst/>
          </a:prstGeom>
        </p:spPr>
        <p:txBody>
          <a:bodyPr lIns="0" tIns="0" rIns="0" bIns="0" rtlCol="0" anchor="t">
            <a:spAutoFit/>
          </a:bodyPr>
          <a:lstStyle/>
          <a:p>
            <a:pPr algn="ctr">
              <a:lnSpc>
                <a:spcPts val="9169"/>
              </a:lnSpc>
            </a:pPr>
            <a:r>
              <a:rPr lang="en-US" sz="6549">
                <a:solidFill>
                  <a:srgbClr val="003768"/>
                </a:solidFill>
                <a:latin typeface="Open Dyslexic Bold"/>
              </a:rPr>
              <a:t>Walkthrough #2 - </a:t>
            </a:r>
          </a:p>
          <a:p>
            <a:pPr algn="ctr">
              <a:lnSpc>
                <a:spcPts val="9169"/>
              </a:lnSpc>
            </a:pPr>
            <a:r>
              <a:rPr lang="en-US" sz="6549">
                <a:solidFill>
                  <a:srgbClr val="003768"/>
                </a:solidFill>
                <a:latin typeface="Open Dyslexic Bold"/>
              </a:rPr>
              <a:t>Starting Your Quiz</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1028700" y="2809904"/>
            <a:ext cx="15707853" cy="3853133"/>
          </a:xfrm>
          <a:prstGeom prst="rect">
            <a:avLst/>
          </a:prstGeom>
        </p:spPr>
        <p:txBody>
          <a:bodyPr lIns="0" tIns="0" rIns="0" bIns="0" rtlCol="0" anchor="t">
            <a:spAutoFit/>
          </a:bodyPr>
          <a:lstStyle/>
          <a:p>
            <a:pPr>
              <a:lnSpc>
                <a:spcPts val="7668"/>
              </a:lnSpc>
            </a:pPr>
            <a:r>
              <a:rPr lang="en-US" sz="5477">
                <a:solidFill>
                  <a:srgbClr val="003768"/>
                </a:solidFill>
                <a:latin typeface="Open Dyslexic"/>
              </a:rPr>
              <a:t>You will be prompted to authorize Honorlock, Review Exam Guidelines, and then Run a System Check before you can launch proctoring.</a:t>
            </a:r>
          </a:p>
        </p:txBody>
      </p:sp>
      <p:sp>
        <p:nvSpPr>
          <p:cNvPr id="8" name="TextBox 8"/>
          <p:cNvSpPr txBox="1"/>
          <p:nvPr/>
        </p:nvSpPr>
        <p:spPr>
          <a:xfrm>
            <a:off x="567200" y="329099"/>
            <a:ext cx="19944689" cy="1543939"/>
          </a:xfrm>
          <a:prstGeom prst="rect">
            <a:avLst/>
          </a:prstGeom>
        </p:spPr>
        <p:txBody>
          <a:bodyPr lIns="0" tIns="0" rIns="0" bIns="0" rtlCol="0" anchor="t">
            <a:spAutoFit/>
          </a:bodyPr>
          <a:lstStyle/>
          <a:p>
            <a:pPr>
              <a:lnSpc>
                <a:spcPts val="12627"/>
              </a:lnSpc>
            </a:pPr>
            <a:r>
              <a:rPr lang="en-US" sz="9019" dirty="0">
                <a:solidFill>
                  <a:srgbClr val="003768"/>
                </a:solidFill>
                <a:latin typeface="Open Dyslexic"/>
              </a:rPr>
              <a:t>Step 1 - Starting Your Quiz: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descr="continue to exam guidelines button"/>
          <p:cNvPicPr>
            <a:picLocks noChangeAspect="1"/>
          </p:cNvPicPr>
          <p:nvPr/>
        </p:nvPicPr>
        <p:blipFill>
          <a:blip r:embed="rId6"/>
          <a:srcRect l="16066" r="14869"/>
          <a:stretch>
            <a:fillRect/>
          </a:stretch>
        </p:blipFill>
        <p:spPr>
          <a:xfrm>
            <a:off x="4740872" y="4119435"/>
            <a:ext cx="8809829" cy="4095027"/>
          </a:xfrm>
          <a:prstGeom prst="rect">
            <a:avLst/>
          </a:prstGeom>
        </p:spPr>
      </p:pic>
      <p:sp>
        <p:nvSpPr>
          <p:cNvPr id="8" name="TextBox 8"/>
          <p:cNvSpPr txBox="1"/>
          <p:nvPr/>
        </p:nvSpPr>
        <p:spPr>
          <a:xfrm>
            <a:off x="442049" y="392680"/>
            <a:ext cx="17403901" cy="2902844"/>
          </a:xfrm>
          <a:prstGeom prst="rect">
            <a:avLst/>
          </a:prstGeom>
        </p:spPr>
        <p:txBody>
          <a:bodyPr lIns="0" tIns="0" rIns="0" bIns="0" rtlCol="0" anchor="t">
            <a:spAutoFit/>
          </a:bodyPr>
          <a:lstStyle/>
          <a:p>
            <a:pPr>
              <a:lnSpc>
                <a:spcPts val="11687"/>
              </a:lnSpc>
            </a:pPr>
            <a:r>
              <a:rPr lang="en-US" sz="8347">
                <a:solidFill>
                  <a:srgbClr val="003768"/>
                </a:solidFill>
                <a:latin typeface="Open Dyslexic"/>
              </a:rPr>
              <a:t>Step 1 - Authorize and Continue to Exam Guidelines:</a:t>
            </a:r>
          </a:p>
        </p:txBody>
      </p:sp>
      <p:pic>
        <p:nvPicPr>
          <p:cNvPr id="9" name="Picture 9" descr="arrow"/>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21665" y="6468376"/>
            <a:ext cx="1911483" cy="802823"/>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descr="System check section with a launch proctoring button"/>
          <p:cNvPicPr>
            <a:picLocks noChangeAspect="1"/>
          </p:cNvPicPr>
          <p:nvPr/>
        </p:nvPicPr>
        <p:blipFill>
          <a:blip r:embed="rId6"/>
          <a:srcRect l="3979" r="5012"/>
          <a:stretch>
            <a:fillRect/>
          </a:stretch>
        </p:blipFill>
        <p:spPr>
          <a:xfrm>
            <a:off x="5018864" y="3297106"/>
            <a:ext cx="8250271" cy="5487007"/>
          </a:xfrm>
          <a:prstGeom prst="rect">
            <a:avLst/>
          </a:prstGeom>
        </p:spPr>
      </p:pic>
      <p:sp>
        <p:nvSpPr>
          <p:cNvPr id="8" name="TextBox 8"/>
          <p:cNvSpPr txBox="1"/>
          <p:nvPr/>
        </p:nvSpPr>
        <p:spPr>
          <a:xfrm>
            <a:off x="289679" y="149279"/>
            <a:ext cx="16969621" cy="2893569"/>
          </a:xfrm>
          <a:prstGeom prst="rect">
            <a:avLst/>
          </a:prstGeom>
        </p:spPr>
        <p:txBody>
          <a:bodyPr lIns="0" tIns="0" rIns="0" bIns="0" rtlCol="0" anchor="t">
            <a:spAutoFit/>
          </a:bodyPr>
          <a:lstStyle/>
          <a:p>
            <a:pPr>
              <a:lnSpc>
                <a:spcPts val="11661"/>
              </a:lnSpc>
            </a:pPr>
            <a:r>
              <a:rPr lang="en-US" sz="8329">
                <a:solidFill>
                  <a:srgbClr val="003768"/>
                </a:solidFill>
                <a:latin typeface="Open Dyslexic"/>
              </a:rPr>
              <a:t>Step 2 - Run System Check &amp; Launch Proctoring</a:t>
            </a:r>
          </a:p>
        </p:txBody>
      </p:sp>
      <p:pic>
        <p:nvPicPr>
          <p:cNvPr id="9" name="Picture 9" descr="arrow"/>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83936" y="7685996"/>
            <a:ext cx="1911483" cy="802823"/>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417645" y="424714"/>
            <a:ext cx="17788299" cy="7705314"/>
          </a:xfrm>
          <a:prstGeom prst="rect">
            <a:avLst/>
          </a:prstGeom>
        </p:spPr>
        <p:txBody>
          <a:bodyPr lIns="0" tIns="0" rIns="0" bIns="0" rtlCol="0" anchor="t">
            <a:spAutoFit/>
          </a:bodyPr>
          <a:lstStyle/>
          <a:p>
            <a:pPr>
              <a:lnSpc>
                <a:spcPts val="5526"/>
              </a:lnSpc>
            </a:pPr>
            <a:endParaRPr dirty="0"/>
          </a:p>
          <a:p>
            <a:pPr marL="852170" lvl="1" indent="-426085">
              <a:lnSpc>
                <a:spcPts val="5526"/>
              </a:lnSpc>
              <a:buFont typeface="Arial"/>
              <a:buChar char="•"/>
            </a:pPr>
            <a:r>
              <a:rPr lang="en-US" sz="3200" dirty="0">
                <a:solidFill>
                  <a:srgbClr val="003768"/>
                </a:solidFill>
                <a:latin typeface="Open Dyslexic Bold"/>
              </a:rPr>
              <a:t>Where do I find the Orientation Quiz?</a:t>
            </a:r>
          </a:p>
          <a:p>
            <a:pPr marL="852170" lvl="1" indent="-426085">
              <a:lnSpc>
                <a:spcPts val="5526"/>
              </a:lnSpc>
              <a:buFont typeface="Arial"/>
              <a:buChar char="•"/>
            </a:pPr>
            <a:r>
              <a:rPr lang="en-US" sz="3200" dirty="0">
                <a:solidFill>
                  <a:srgbClr val="003768"/>
                </a:solidFill>
                <a:latin typeface="Open Dyslexic Bold"/>
              </a:rPr>
              <a:t>Can I take the Orientation Quiz from my cellphone or tablet?</a:t>
            </a:r>
          </a:p>
          <a:p>
            <a:pPr marL="852170" lvl="1" indent="-426085">
              <a:lnSpc>
                <a:spcPts val="5526"/>
              </a:lnSpc>
              <a:buFont typeface="Arial"/>
              <a:buChar char="•"/>
            </a:pPr>
            <a:r>
              <a:rPr lang="en-US" sz="3200" dirty="0">
                <a:solidFill>
                  <a:srgbClr val="003768"/>
                </a:solidFill>
                <a:latin typeface="Open Dyslexic Bold"/>
              </a:rPr>
              <a:t>Which browser should I use?</a:t>
            </a:r>
          </a:p>
          <a:p>
            <a:pPr marL="852170" lvl="1" indent="-426085">
              <a:lnSpc>
                <a:spcPts val="5526"/>
              </a:lnSpc>
              <a:buFont typeface="Arial"/>
              <a:buChar char="•"/>
            </a:pPr>
            <a:r>
              <a:rPr lang="en-US" sz="3200" dirty="0">
                <a:solidFill>
                  <a:srgbClr val="003768"/>
                </a:solidFill>
                <a:latin typeface="Open Dyslexic Bold"/>
              </a:rPr>
              <a:t>What do I need to verify my identity?</a:t>
            </a:r>
          </a:p>
          <a:p>
            <a:pPr marL="852170" lvl="1" indent="-426085">
              <a:lnSpc>
                <a:spcPts val="5526"/>
              </a:lnSpc>
              <a:buFont typeface="Arial"/>
              <a:buChar char="•"/>
            </a:pPr>
            <a:r>
              <a:rPr lang="en-US" sz="3200" dirty="0">
                <a:solidFill>
                  <a:srgbClr val="003768"/>
                </a:solidFill>
                <a:latin typeface="Open Dyslexic Bold"/>
              </a:rPr>
              <a:t>What will happen if the name on my ID does not match my name on file?</a:t>
            </a:r>
          </a:p>
          <a:p>
            <a:pPr marL="852170" lvl="1" indent="-426085">
              <a:lnSpc>
                <a:spcPts val="5526"/>
              </a:lnSpc>
              <a:buFont typeface="Arial"/>
              <a:buChar char="•"/>
            </a:pPr>
            <a:r>
              <a:rPr lang="en-US" sz="3200" dirty="0">
                <a:solidFill>
                  <a:srgbClr val="003768"/>
                </a:solidFill>
                <a:latin typeface="Open Dyslexic Bold"/>
              </a:rPr>
              <a:t>What happens if I don't get 100%?</a:t>
            </a:r>
          </a:p>
          <a:p>
            <a:pPr marL="852170" lvl="1" indent="-426085">
              <a:lnSpc>
                <a:spcPts val="5526"/>
              </a:lnSpc>
              <a:buFont typeface="Arial"/>
              <a:buChar char="•"/>
            </a:pPr>
            <a:r>
              <a:rPr lang="en-US" sz="3200" dirty="0">
                <a:solidFill>
                  <a:srgbClr val="003768"/>
                </a:solidFill>
                <a:latin typeface="Open Dyslexic Bold"/>
              </a:rPr>
              <a:t>Will I be dropped for not completing the quiz?</a:t>
            </a:r>
          </a:p>
          <a:p>
            <a:pPr marL="852170" lvl="1" indent="-426085">
              <a:lnSpc>
                <a:spcPts val="5526"/>
              </a:lnSpc>
              <a:buFont typeface="Arial"/>
              <a:buChar char="•"/>
            </a:pPr>
            <a:r>
              <a:rPr lang="en-US" sz="3200" dirty="0">
                <a:solidFill>
                  <a:srgbClr val="003768"/>
                </a:solidFill>
                <a:latin typeface="Open Dyslexic Bold"/>
              </a:rPr>
              <a:t>Will someone reach out to me if I haven't completed the quiz?</a:t>
            </a:r>
            <a:endParaRPr lang="en-US" sz="3200" dirty="0">
              <a:latin typeface="Open Dyslexic Bold"/>
            </a:endParaRPr>
          </a:p>
          <a:p>
            <a:pPr marL="852170" lvl="1" indent="-426085">
              <a:lnSpc>
                <a:spcPts val="5526"/>
              </a:lnSpc>
              <a:buFont typeface="Arial"/>
              <a:buChar char="•"/>
            </a:pPr>
            <a:r>
              <a:rPr lang="en-US" sz="3200" dirty="0">
                <a:solidFill>
                  <a:srgbClr val="003768"/>
                </a:solidFill>
                <a:latin typeface="Open Dyslexic Bold"/>
              </a:rPr>
              <a:t>What is the deadline for completing the quiz?</a:t>
            </a:r>
          </a:p>
          <a:p>
            <a:pPr marL="852170" lvl="1" indent="-426085">
              <a:lnSpc>
                <a:spcPts val="5526"/>
              </a:lnSpc>
              <a:buFont typeface="Arial"/>
              <a:buChar char="•"/>
            </a:pPr>
            <a:r>
              <a:rPr lang="en-US" sz="3200" dirty="0" err="1">
                <a:solidFill>
                  <a:srgbClr val="003768"/>
                </a:solidFill>
                <a:latin typeface="Open Dyslexic Bold"/>
              </a:rPr>
              <a:t>Honorlock</a:t>
            </a:r>
            <a:r>
              <a:rPr lang="en-US" sz="3200" dirty="0">
                <a:solidFill>
                  <a:srgbClr val="003768"/>
                </a:solidFill>
                <a:latin typeface="Open Dyslexic Bold"/>
              </a:rPr>
              <a:t> is asking me for a password. Where do I find it?</a:t>
            </a:r>
          </a:p>
        </p:txBody>
      </p:sp>
      <p:sp>
        <p:nvSpPr>
          <p:cNvPr id="8" name="TextBox 8"/>
          <p:cNvSpPr txBox="1"/>
          <p:nvPr/>
        </p:nvSpPr>
        <p:spPr>
          <a:xfrm>
            <a:off x="2016615" y="209214"/>
            <a:ext cx="13981690" cy="1119507"/>
          </a:xfrm>
          <a:prstGeom prst="rect">
            <a:avLst/>
          </a:prstGeom>
        </p:spPr>
        <p:txBody>
          <a:bodyPr lIns="0" tIns="0" rIns="0" bIns="0" rtlCol="0" anchor="t">
            <a:spAutoFit/>
          </a:bodyPr>
          <a:lstStyle/>
          <a:p>
            <a:pPr algn="ctr">
              <a:lnSpc>
                <a:spcPts val="9169"/>
              </a:lnSpc>
            </a:pPr>
            <a:r>
              <a:rPr lang="en-US" sz="6549">
                <a:solidFill>
                  <a:srgbClr val="003768"/>
                </a:solidFill>
                <a:latin typeface="Open Dyslexic Bold"/>
              </a:rPr>
              <a:t>FAQ</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Graphical user interface, application, Word&#10;&#10;Description automatically generated">
            <a:extLst>
              <a:ext uri="{FF2B5EF4-FFF2-40B4-BE49-F238E27FC236}">
                <a16:creationId xmlns:a16="http://schemas.microsoft.com/office/drawing/2014/main" id="{3B06CD53-34AC-150B-0004-D3481CFC9583}"/>
              </a:ext>
            </a:extLst>
          </p:cNvPr>
          <p:cNvPicPr>
            <a:picLocks noChangeAspect="1"/>
          </p:cNvPicPr>
          <p:nvPr/>
        </p:nvPicPr>
        <p:blipFill>
          <a:blip r:embed="rId4"/>
          <a:stretch>
            <a:fillRect/>
          </a:stretch>
        </p:blipFill>
        <p:spPr>
          <a:xfrm>
            <a:off x="79828" y="3043573"/>
            <a:ext cx="4357914" cy="5379139"/>
          </a:xfrm>
          <a:prstGeom prst="rect">
            <a:avLst/>
          </a:prstGeom>
        </p:spPr>
      </p:pic>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5"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6"/>
          <a:srcRect/>
          <a:stretch>
            <a:fillRect/>
          </a:stretch>
        </p:blipFill>
        <p:spPr>
          <a:xfrm>
            <a:off x="14016897" y="8488819"/>
            <a:ext cx="3962816" cy="1595100"/>
          </a:xfrm>
          <a:prstGeom prst="rect">
            <a:avLst/>
          </a:prstGeom>
        </p:spPr>
      </p:pic>
      <p:pic>
        <p:nvPicPr>
          <p:cNvPr id="7" name="Picture 7" descr="Readiness activities with an image of the orientation quiz in a screenshot "/>
          <p:cNvPicPr>
            <a:picLocks noChangeAspect="1"/>
          </p:cNvPicPr>
          <p:nvPr/>
        </p:nvPicPr>
        <p:blipFill>
          <a:blip r:embed="rId7"/>
          <a:srcRect/>
          <a:stretch>
            <a:fillRect/>
          </a:stretch>
        </p:blipFill>
        <p:spPr>
          <a:xfrm>
            <a:off x="9891989" y="5301187"/>
            <a:ext cx="5900761" cy="2425466"/>
          </a:xfrm>
          <a:prstGeom prst="rect">
            <a:avLst/>
          </a:prstGeom>
        </p:spPr>
      </p:pic>
      <p:sp>
        <p:nvSpPr>
          <p:cNvPr id="8" name="TextBox 8"/>
          <p:cNvSpPr txBox="1"/>
          <p:nvPr/>
        </p:nvSpPr>
        <p:spPr>
          <a:xfrm>
            <a:off x="3489215" y="510532"/>
            <a:ext cx="13981690" cy="937522"/>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Where do I find the Orientation Quiz?</a:t>
            </a:r>
          </a:p>
        </p:txBody>
      </p:sp>
      <p:sp>
        <p:nvSpPr>
          <p:cNvPr id="9" name="TextBox 9"/>
          <p:cNvSpPr txBox="1"/>
          <p:nvPr/>
        </p:nvSpPr>
        <p:spPr>
          <a:xfrm>
            <a:off x="3581400" y="2419924"/>
            <a:ext cx="13981690" cy="4900059"/>
          </a:xfrm>
          <a:prstGeom prst="rect">
            <a:avLst/>
          </a:prstGeom>
        </p:spPr>
        <p:txBody>
          <a:bodyPr lIns="0" tIns="0" rIns="0" bIns="0" rtlCol="0" anchor="t">
            <a:spAutoFit/>
          </a:bodyPr>
          <a:lstStyle/>
          <a:p>
            <a:pPr>
              <a:lnSpc>
                <a:spcPts val="7668"/>
              </a:lnSpc>
            </a:pPr>
            <a:r>
              <a:rPr lang="en-US" sz="5450" dirty="0">
                <a:solidFill>
                  <a:srgbClr val="003768"/>
                </a:solidFill>
                <a:latin typeface="Open Dyslexic"/>
              </a:rPr>
              <a:t>Find it in your left navigation menu by clicking "</a:t>
            </a:r>
            <a:r>
              <a:rPr lang="en-US" sz="5450" dirty="0" err="1">
                <a:solidFill>
                  <a:srgbClr val="003768"/>
                </a:solidFill>
                <a:latin typeface="Open Dyslexic"/>
              </a:rPr>
              <a:t>Honorlock</a:t>
            </a:r>
            <a:r>
              <a:rPr lang="en-US" sz="5450" dirty="0">
                <a:solidFill>
                  <a:srgbClr val="003768"/>
                </a:solidFill>
                <a:latin typeface="Open Dyslexic"/>
              </a:rPr>
              <a:t>" OR navigate to the Get Started module. Under "Readiness Activities" you will find the quiz.</a:t>
            </a:r>
          </a:p>
        </p:txBody>
      </p:sp>
      <p:sp>
        <p:nvSpPr>
          <p:cNvPr id="10" name="TextBox 10"/>
          <p:cNvSpPr txBox="1"/>
          <p:nvPr/>
        </p:nvSpPr>
        <p:spPr>
          <a:xfrm>
            <a:off x="473894" y="79180"/>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Q1: </a:t>
            </a:r>
          </a:p>
        </p:txBody>
      </p:sp>
      <p:sp>
        <p:nvSpPr>
          <p:cNvPr id="11" name="TextBox 11"/>
          <p:cNvSpPr txBox="1"/>
          <p:nvPr/>
        </p:nvSpPr>
        <p:spPr>
          <a:xfrm>
            <a:off x="473894" y="1997883"/>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A1: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637816" y="259850"/>
            <a:ext cx="13981690" cy="1909393"/>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Can I take the Orientation Quiz from my cell phone or tablet?</a:t>
            </a:r>
          </a:p>
        </p:txBody>
      </p:sp>
      <p:sp>
        <p:nvSpPr>
          <p:cNvPr id="8" name="TextBox 8"/>
          <p:cNvSpPr txBox="1"/>
          <p:nvPr/>
        </p:nvSpPr>
        <p:spPr>
          <a:xfrm>
            <a:off x="3585898" y="2436265"/>
            <a:ext cx="14393816" cy="4901150"/>
          </a:xfrm>
          <a:prstGeom prst="rect">
            <a:avLst/>
          </a:prstGeom>
        </p:spPr>
        <p:txBody>
          <a:bodyPr wrap="square" lIns="0" tIns="0" rIns="0" bIns="0" rtlCol="0" anchor="t">
            <a:spAutoFit/>
          </a:bodyPr>
          <a:lstStyle/>
          <a:p>
            <a:pPr>
              <a:lnSpc>
                <a:spcPts val="7668"/>
              </a:lnSpc>
            </a:pPr>
            <a:r>
              <a:rPr lang="en-US" sz="5477" dirty="0">
                <a:solidFill>
                  <a:srgbClr val="003768"/>
                </a:solidFill>
                <a:latin typeface="Open Dyslexic"/>
              </a:rPr>
              <a:t>A laptop or desktop device is required. Chromebooks may not be compatible with </a:t>
            </a:r>
            <a:r>
              <a:rPr lang="en-US" sz="5477" dirty="0" err="1">
                <a:solidFill>
                  <a:srgbClr val="003768"/>
                </a:solidFill>
                <a:latin typeface="Open Dyslexic"/>
              </a:rPr>
              <a:t>Honorlock</a:t>
            </a:r>
            <a:r>
              <a:rPr lang="en-US" sz="5477" dirty="0">
                <a:solidFill>
                  <a:srgbClr val="003768"/>
                </a:solidFill>
                <a:latin typeface="Open Dyslexic"/>
              </a:rPr>
              <a:t>. For more information, visit the </a:t>
            </a:r>
            <a:r>
              <a:rPr lang="en-US" sz="5477" u="sng" dirty="0">
                <a:solidFill>
                  <a:srgbClr val="003768"/>
                </a:solidFill>
                <a:latin typeface="Open Dyslexic"/>
                <a:hlinkClick r:id="rId6" tooltip="https://honorlock.kb.help/minimum-system-requirements/"/>
              </a:rPr>
              <a:t>System Requirements</a:t>
            </a:r>
            <a:r>
              <a:rPr lang="en-US" sz="5477" dirty="0">
                <a:solidFill>
                  <a:srgbClr val="003768"/>
                </a:solidFill>
                <a:latin typeface="Open Dyslexic"/>
              </a:rPr>
              <a:t> page. </a:t>
            </a:r>
          </a:p>
        </p:txBody>
      </p:sp>
      <p:sp>
        <p:nvSpPr>
          <p:cNvPr id="9" name="TextBox 9"/>
          <p:cNvSpPr txBox="1"/>
          <p:nvPr/>
        </p:nvSpPr>
        <p:spPr>
          <a:xfrm>
            <a:off x="473894" y="79180"/>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Q2: </a:t>
            </a:r>
          </a:p>
        </p:txBody>
      </p:sp>
      <p:sp>
        <p:nvSpPr>
          <p:cNvPr id="10" name="TextBox 10"/>
          <p:cNvSpPr txBox="1"/>
          <p:nvPr/>
        </p:nvSpPr>
        <p:spPr>
          <a:xfrm>
            <a:off x="473894" y="1997883"/>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A2: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descr="google logo"/>
          <p:cNvPicPr>
            <a:picLocks noChangeAspect="1"/>
          </p:cNvPicPr>
          <p:nvPr/>
        </p:nvPicPr>
        <p:blipFill>
          <a:blip r:embed="rId6"/>
          <a:srcRect/>
          <a:stretch>
            <a:fillRect/>
          </a:stretch>
        </p:blipFill>
        <p:spPr>
          <a:xfrm>
            <a:off x="12785246" y="4840137"/>
            <a:ext cx="3213059" cy="3213059"/>
          </a:xfrm>
          <a:prstGeom prst="rect">
            <a:avLst/>
          </a:prstGeom>
        </p:spPr>
      </p:pic>
      <p:sp>
        <p:nvSpPr>
          <p:cNvPr id="8" name="TextBox 8"/>
          <p:cNvSpPr txBox="1"/>
          <p:nvPr/>
        </p:nvSpPr>
        <p:spPr>
          <a:xfrm>
            <a:off x="3581400" y="530962"/>
            <a:ext cx="13981690" cy="937202"/>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Which browser should I use?</a:t>
            </a:r>
          </a:p>
        </p:txBody>
      </p:sp>
      <p:sp>
        <p:nvSpPr>
          <p:cNvPr id="9" name="TextBox 9"/>
          <p:cNvSpPr txBox="1"/>
          <p:nvPr/>
        </p:nvSpPr>
        <p:spPr>
          <a:xfrm>
            <a:off x="3480117" y="2429353"/>
            <a:ext cx="13981690" cy="2881263"/>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Google's Chrome browser is required to take an assessment proctored by </a:t>
            </a:r>
            <a:r>
              <a:rPr lang="en-US" sz="5477" dirty="0" err="1">
                <a:solidFill>
                  <a:srgbClr val="003768"/>
                </a:solidFill>
                <a:latin typeface="Open Dyslexic"/>
              </a:rPr>
              <a:t>Honorlock</a:t>
            </a:r>
            <a:r>
              <a:rPr lang="en-US" sz="5477" dirty="0">
                <a:solidFill>
                  <a:srgbClr val="003768"/>
                </a:solidFill>
                <a:latin typeface="Open Dyslexic"/>
              </a:rPr>
              <a:t>.</a:t>
            </a:r>
          </a:p>
        </p:txBody>
      </p:sp>
      <p:sp>
        <p:nvSpPr>
          <p:cNvPr id="10" name="TextBox 10"/>
          <p:cNvSpPr txBox="1"/>
          <p:nvPr/>
        </p:nvSpPr>
        <p:spPr>
          <a:xfrm>
            <a:off x="473894" y="79180"/>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Q3: </a:t>
            </a:r>
          </a:p>
        </p:txBody>
      </p:sp>
      <p:sp>
        <p:nvSpPr>
          <p:cNvPr id="11" name="TextBox 11"/>
          <p:cNvSpPr txBox="1"/>
          <p:nvPr/>
        </p:nvSpPr>
        <p:spPr>
          <a:xfrm>
            <a:off x="473894" y="1997883"/>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A3: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29171" y="464688"/>
            <a:ext cx="14284935" cy="937522"/>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What do I need to verify my identity?</a:t>
            </a:r>
          </a:p>
        </p:txBody>
      </p:sp>
      <p:sp>
        <p:nvSpPr>
          <p:cNvPr id="8" name="TextBox 8"/>
          <p:cNvSpPr txBox="1"/>
          <p:nvPr/>
        </p:nvSpPr>
        <p:spPr>
          <a:xfrm>
            <a:off x="3680793" y="2366083"/>
            <a:ext cx="14298920" cy="5888600"/>
          </a:xfrm>
          <a:prstGeom prst="rect">
            <a:avLst/>
          </a:prstGeom>
        </p:spPr>
        <p:txBody>
          <a:bodyPr wrap="square" lIns="0" tIns="0" rIns="0" bIns="0" rtlCol="0" anchor="t">
            <a:spAutoFit/>
          </a:bodyPr>
          <a:lstStyle/>
          <a:p>
            <a:pPr>
              <a:lnSpc>
                <a:spcPts val="7668"/>
              </a:lnSpc>
            </a:pPr>
            <a:r>
              <a:rPr lang="en-US" sz="5477" dirty="0" err="1">
                <a:solidFill>
                  <a:srgbClr val="003768"/>
                </a:solidFill>
                <a:latin typeface="Open Dyslexic"/>
              </a:rPr>
              <a:t>Honorlock</a:t>
            </a:r>
            <a:r>
              <a:rPr lang="en-US" sz="5477" dirty="0">
                <a:solidFill>
                  <a:srgbClr val="003768"/>
                </a:solidFill>
                <a:latin typeface="Open Dyslexic"/>
              </a:rPr>
              <a:t> agents verify the photo and name on your ID to ensure you are the correct test taker. You can use any government-issued ID (i.e. driver's license, passport) or a student ID that has your photo.</a:t>
            </a:r>
          </a:p>
        </p:txBody>
      </p:sp>
      <p:sp>
        <p:nvSpPr>
          <p:cNvPr id="9" name="TextBox 9"/>
          <p:cNvSpPr txBox="1"/>
          <p:nvPr/>
        </p:nvSpPr>
        <p:spPr>
          <a:xfrm>
            <a:off x="473894" y="79180"/>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Q4: </a:t>
            </a:r>
          </a:p>
        </p:txBody>
      </p:sp>
      <p:sp>
        <p:nvSpPr>
          <p:cNvPr id="10" name="TextBox 10"/>
          <p:cNvSpPr txBox="1"/>
          <p:nvPr/>
        </p:nvSpPr>
        <p:spPr>
          <a:xfrm>
            <a:off x="473894" y="1997883"/>
            <a:ext cx="2984614" cy="1708539"/>
          </a:xfrm>
          <a:prstGeom prst="rect">
            <a:avLst/>
          </a:prstGeom>
        </p:spPr>
        <p:txBody>
          <a:bodyPr lIns="0" tIns="0" rIns="0" bIns="0" rtlCol="0" anchor="t">
            <a:spAutoFit/>
          </a:bodyPr>
          <a:lstStyle/>
          <a:p>
            <a:pPr algn="r">
              <a:lnSpc>
                <a:spcPts val="13978"/>
              </a:lnSpc>
            </a:pPr>
            <a:r>
              <a:rPr lang="en-US" sz="9984">
                <a:solidFill>
                  <a:srgbClr val="003768"/>
                </a:solidFill>
                <a:latin typeface="Open Dyslexic"/>
              </a:rPr>
              <a:t>A4: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29171" y="464688"/>
            <a:ext cx="14284935" cy="1912703"/>
          </a:xfrm>
          <a:prstGeom prst="rect">
            <a:avLst/>
          </a:prstGeom>
        </p:spPr>
        <p:txBody>
          <a:bodyPr lIns="0" tIns="0" rIns="0" bIns="0" rtlCol="0" anchor="t">
            <a:spAutoFit/>
          </a:bodyPr>
          <a:lstStyle/>
          <a:p>
            <a:pPr>
              <a:lnSpc>
                <a:spcPts val="7668"/>
              </a:lnSpc>
            </a:pPr>
            <a:r>
              <a:rPr lang="en-US" sz="4800" dirty="0">
                <a:solidFill>
                  <a:srgbClr val="003768"/>
                </a:solidFill>
                <a:latin typeface="Open Dyslexic" panose="020B0604020202020204" charset="0"/>
              </a:rPr>
              <a:t>What will happen if the name on my ID does not match my name on file?</a:t>
            </a:r>
          </a:p>
        </p:txBody>
      </p:sp>
      <p:sp>
        <p:nvSpPr>
          <p:cNvPr id="8" name="TextBox 8"/>
          <p:cNvSpPr txBox="1"/>
          <p:nvPr/>
        </p:nvSpPr>
        <p:spPr>
          <a:xfrm>
            <a:off x="3680793" y="2366083"/>
            <a:ext cx="14298920" cy="4901150"/>
          </a:xfrm>
          <a:prstGeom prst="rect">
            <a:avLst/>
          </a:prstGeom>
        </p:spPr>
        <p:txBody>
          <a:bodyPr wrap="square" lIns="0" tIns="0" rIns="0" bIns="0" rtlCol="0" anchor="t">
            <a:spAutoFit/>
          </a:bodyPr>
          <a:lstStyle/>
          <a:p>
            <a:pPr>
              <a:lnSpc>
                <a:spcPts val="7668"/>
              </a:lnSpc>
            </a:pPr>
            <a:r>
              <a:rPr lang="en-US" sz="5477" dirty="0">
                <a:solidFill>
                  <a:srgbClr val="003768"/>
                </a:solidFill>
                <a:latin typeface="Open Dyslexic"/>
              </a:rPr>
              <a:t>When names don’t match, verification will fail. After so many “failed” attempts, an </a:t>
            </a:r>
            <a:r>
              <a:rPr lang="en-US" sz="5477" dirty="0" err="1">
                <a:solidFill>
                  <a:srgbClr val="003768"/>
                </a:solidFill>
                <a:latin typeface="Open Dyslexic"/>
              </a:rPr>
              <a:t>Honorlock</a:t>
            </a:r>
            <a:r>
              <a:rPr lang="en-US" sz="5477" dirty="0">
                <a:solidFill>
                  <a:srgbClr val="003768"/>
                </a:solidFill>
                <a:latin typeface="Open Dyslexic"/>
              </a:rPr>
              <a:t> support agent will initiate a live chat and work with you to manually verify the ID.</a:t>
            </a:r>
          </a:p>
        </p:txBody>
      </p:sp>
      <p:sp>
        <p:nvSpPr>
          <p:cNvPr id="9" name="TextBox 9"/>
          <p:cNvSpPr txBox="1"/>
          <p:nvPr/>
        </p:nvSpPr>
        <p:spPr>
          <a:xfrm>
            <a:off x="473894" y="79180"/>
            <a:ext cx="2984614" cy="1730667"/>
          </a:xfrm>
          <a:prstGeom prst="rect">
            <a:avLst/>
          </a:prstGeom>
        </p:spPr>
        <p:txBody>
          <a:bodyPr lIns="0" tIns="0" rIns="0" bIns="0" rtlCol="0" anchor="t">
            <a:spAutoFit/>
          </a:bodyPr>
          <a:lstStyle/>
          <a:p>
            <a:pPr algn="r">
              <a:lnSpc>
                <a:spcPts val="13978"/>
              </a:lnSpc>
            </a:pPr>
            <a:r>
              <a:rPr lang="en-US" sz="9984" dirty="0">
                <a:solidFill>
                  <a:srgbClr val="003768"/>
                </a:solidFill>
                <a:latin typeface="Open Dyslexic"/>
              </a:rPr>
              <a:t>Q5: </a:t>
            </a:r>
          </a:p>
        </p:txBody>
      </p:sp>
      <p:sp>
        <p:nvSpPr>
          <p:cNvPr id="10" name="TextBox 10"/>
          <p:cNvSpPr txBox="1"/>
          <p:nvPr/>
        </p:nvSpPr>
        <p:spPr>
          <a:xfrm>
            <a:off x="473894" y="1997883"/>
            <a:ext cx="2984614" cy="1730667"/>
          </a:xfrm>
          <a:prstGeom prst="rect">
            <a:avLst/>
          </a:prstGeom>
        </p:spPr>
        <p:txBody>
          <a:bodyPr lIns="0" tIns="0" rIns="0" bIns="0" rtlCol="0" anchor="t">
            <a:spAutoFit/>
          </a:bodyPr>
          <a:lstStyle/>
          <a:p>
            <a:pPr algn="r">
              <a:lnSpc>
                <a:spcPts val="13978"/>
              </a:lnSpc>
            </a:pPr>
            <a:r>
              <a:rPr lang="en-US" sz="9984" dirty="0">
                <a:solidFill>
                  <a:srgbClr val="003768"/>
                </a:solidFill>
                <a:latin typeface="Open Dyslexic"/>
              </a:rPr>
              <a:t>A5: </a:t>
            </a:r>
          </a:p>
        </p:txBody>
      </p:sp>
    </p:spTree>
    <p:custDataLst>
      <p:tags r:id="rId1"/>
    </p:custDataLst>
    <p:extLst>
      <p:ext uri="{BB962C8B-B14F-4D97-AF65-F5344CB8AC3E}">
        <p14:creationId xmlns:p14="http://schemas.microsoft.com/office/powerpoint/2010/main" val="295611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472087" y="2361175"/>
            <a:ext cx="17343826" cy="5155074"/>
          </a:xfrm>
          <a:prstGeom prst="rect">
            <a:avLst/>
          </a:prstGeom>
        </p:spPr>
        <p:txBody>
          <a:bodyPr lIns="0" tIns="0" rIns="0" bIns="0" rtlCol="0" anchor="t">
            <a:spAutoFit/>
          </a:bodyPr>
          <a:lstStyle/>
          <a:p>
            <a:pPr marL="1182543" lvl="1" indent="-591272">
              <a:lnSpc>
                <a:spcPts val="10844"/>
              </a:lnSpc>
              <a:buFont typeface="Arial"/>
              <a:buChar char="•"/>
            </a:pPr>
            <a:r>
              <a:rPr lang="en-US" sz="5477">
                <a:solidFill>
                  <a:srgbClr val="003768"/>
                </a:solidFill>
                <a:latin typeface="Open Dyslexic Bold"/>
              </a:rPr>
              <a:t>Quiz is required</a:t>
            </a:r>
            <a:r>
              <a:rPr lang="en-US" sz="5477">
                <a:solidFill>
                  <a:srgbClr val="003768"/>
                </a:solidFill>
                <a:latin typeface="Open Dyslexic"/>
              </a:rPr>
              <a:t> to unlock course content</a:t>
            </a:r>
          </a:p>
          <a:p>
            <a:pPr marL="1182543" lvl="1" indent="-591272">
              <a:lnSpc>
                <a:spcPts val="10844"/>
              </a:lnSpc>
              <a:buFont typeface="Arial"/>
              <a:buChar char="•"/>
            </a:pPr>
            <a:r>
              <a:rPr lang="en-US" sz="5477">
                <a:solidFill>
                  <a:srgbClr val="003768"/>
                </a:solidFill>
                <a:latin typeface="Open Dyslexic"/>
              </a:rPr>
              <a:t>You have unlimited attempts to complete</a:t>
            </a:r>
          </a:p>
          <a:p>
            <a:pPr marL="1182543" lvl="1" indent="-591272">
              <a:lnSpc>
                <a:spcPts val="10844"/>
              </a:lnSpc>
              <a:buFont typeface="Arial"/>
              <a:buChar char="•"/>
            </a:pPr>
            <a:r>
              <a:rPr lang="en-US" sz="5477">
                <a:solidFill>
                  <a:srgbClr val="003768"/>
                </a:solidFill>
                <a:latin typeface="Open Dyslexic"/>
              </a:rPr>
              <a:t>Quiz is not timed</a:t>
            </a:r>
          </a:p>
          <a:p>
            <a:pPr>
              <a:lnSpc>
                <a:spcPts val="7668"/>
              </a:lnSpc>
            </a:pPr>
            <a:endParaRPr lang="en-US" sz="5477">
              <a:solidFill>
                <a:srgbClr val="003768"/>
              </a:solidFill>
              <a:latin typeface="Open Dyslexic"/>
            </a:endParaRPr>
          </a:p>
        </p:txBody>
      </p:sp>
      <p:sp>
        <p:nvSpPr>
          <p:cNvPr id="8" name="TextBox 8"/>
          <p:cNvSpPr txBox="1"/>
          <p:nvPr/>
        </p:nvSpPr>
        <p:spPr>
          <a:xfrm>
            <a:off x="873567" y="464667"/>
            <a:ext cx="16544438" cy="1330584"/>
          </a:xfrm>
          <a:prstGeom prst="rect">
            <a:avLst/>
          </a:prstGeom>
        </p:spPr>
        <p:txBody>
          <a:bodyPr lIns="0" tIns="0" rIns="0" bIns="0" rtlCol="0" anchor="t">
            <a:spAutoFit/>
          </a:bodyPr>
          <a:lstStyle/>
          <a:p>
            <a:pPr algn="ctr">
              <a:lnSpc>
                <a:spcPts val="10850"/>
              </a:lnSpc>
            </a:pPr>
            <a:r>
              <a:rPr lang="en-US" sz="7750">
                <a:solidFill>
                  <a:srgbClr val="003768"/>
                </a:solidFill>
                <a:latin typeface="Open Dyslexic Bold"/>
              </a:rPr>
              <a:t>Basics on Orientation Quiz</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81400" y="561133"/>
            <a:ext cx="13981690" cy="937522"/>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What happens if I don't get a 100%?</a:t>
            </a:r>
          </a:p>
        </p:txBody>
      </p:sp>
      <p:sp>
        <p:nvSpPr>
          <p:cNvPr id="8" name="TextBox 8"/>
          <p:cNvSpPr txBox="1"/>
          <p:nvPr/>
        </p:nvSpPr>
        <p:spPr>
          <a:xfrm>
            <a:off x="3581400" y="2434343"/>
            <a:ext cx="13981690" cy="3853133"/>
          </a:xfrm>
          <a:prstGeom prst="rect">
            <a:avLst/>
          </a:prstGeom>
        </p:spPr>
        <p:txBody>
          <a:bodyPr lIns="0" tIns="0" rIns="0" bIns="0" rtlCol="0" anchor="t">
            <a:spAutoFit/>
          </a:bodyPr>
          <a:lstStyle/>
          <a:p>
            <a:pPr>
              <a:lnSpc>
                <a:spcPts val="7668"/>
              </a:lnSpc>
            </a:pPr>
            <a:r>
              <a:rPr lang="en-US" sz="5477" dirty="0">
                <a:solidFill>
                  <a:srgbClr val="003768"/>
                </a:solidFill>
                <a:latin typeface="Open Dyslexic"/>
              </a:rPr>
              <a:t>You have unlimited attempts to get the required 100% score. Until you achieve this score, the remaining course modules will remain locked.</a:t>
            </a:r>
          </a:p>
        </p:txBody>
      </p:sp>
      <p:sp>
        <p:nvSpPr>
          <p:cNvPr id="9" name="TextBox 9"/>
          <p:cNvSpPr txBox="1"/>
          <p:nvPr/>
        </p:nvSpPr>
        <p:spPr>
          <a:xfrm>
            <a:off x="473894" y="79180"/>
            <a:ext cx="2984614" cy="1730667"/>
          </a:xfrm>
          <a:prstGeom prst="rect">
            <a:avLst/>
          </a:prstGeom>
        </p:spPr>
        <p:txBody>
          <a:bodyPr lIns="0" tIns="0" rIns="0" bIns="0" rtlCol="0" anchor="t">
            <a:spAutoFit/>
          </a:bodyPr>
          <a:lstStyle/>
          <a:p>
            <a:pPr algn="r">
              <a:lnSpc>
                <a:spcPts val="13978"/>
              </a:lnSpc>
            </a:pPr>
            <a:r>
              <a:rPr lang="en-US" sz="9984" dirty="0">
                <a:solidFill>
                  <a:srgbClr val="003768"/>
                </a:solidFill>
                <a:latin typeface="Open Dyslexic"/>
              </a:rPr>
              <a:t>Q6:  </a:t>
            </a:r>
          </a:p>
        </p:txBody>
      </p:sp>
      <p:sp>
        <p:nvSpPr>
          <p:cNvPr id="10" name="TextBox 10"/>
          <p:cNvSpPr txBox="1"/>
          <p:nvPr/>
        </p:nvSpPr>
        <p:spPr>
          <a:xfrm>
            <a:off x="473894" y="1997883"/>
            <a:ext cx="2984614" cy="1730667"/>
          </a:xfrm>
          <a:prstGeom prst="rect">
            <a:avLst/>
          </a:prstGeom>
        </p:spPr>
        <p:txBody>
          <a:bodyPr lIns="0" tIns="0" rIns="0" bIns="0" rtlCol="0" anchor="t">
            <a:spAutoFit/>
          </a:bodyPr>
          <a:lstStyle/>
          <a:p>
            <a:pPr algn="r">
              <a:lnSpc>
                <a:spcPts val="13978"/>
              </a:lnSpc>
            </a:pPr>
            <a:r>
              <a:rPr lang="en-US" sz="9984" dirty="0">
                <a:solidFill>
                  <a:srgbClr val="003768"/>
                </a:solidFill>
                <a:latin typeface="Open Dyslexic"/>
              </a:rPr>
              <a:t>A6: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81400" y="561133"/>
            <a:ext cx="13981690" cy="193771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ea typeface="+mn-lt"/>
                <a:cs typeface="+mn-lt"/>
              </a:rPr>
              <a:t>Will I be dropped for not completing the quiz?</a:t>
            </a:r>
            <a:endParaRPr lang="en-US" dirty="0"/>
          </a:p>
        </p:txBody>
      </p:sp>
      <p:sp>
        <p:nvSpPr>
          <p:cNvPr id="8" name="TextBox 8"/>
          <p:cNvSpPr txBox="1"/>
          <p:nvPr/>
        </p:nvSpPr>
        <p:spPr>
          <a:xfrm>
            <a:off x="3553293" y="3446179"/>
            <a:ext cx="13981690" cy="391261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rPr>
              <a:t>No. You will not be dropped for not completing the quiz. You will be marked as non-attending on the final class roster.</a:t>
            </a:r>
            <a:endParaRPr lang="en-US" dirty="0"/>
          </a:p>
        </p:txBody>
      </p:sp>
      <p:sp>
        <p:nvSpPr>
          <p:cNvPr id="9" name="TextBox 9"/>
          <p:cNvSpPr txBox="1"/>
          <p:nvPr/>
        </p:nvSpPr>
        <p:spPr>
          <a:xfrm>
            <a:off x="473894" y="79180"/>
            <a:ext cx="2984614" cy="3524683"/>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Q7:  </a:t>
            </a:r>
            <a:endParaRPr lang="en-US" sz="9984" dirty="0">
              <a:solidFill>
                <a:srgbClr val="003768"/>
              </a:solidFill>
              <a:latin typeface="Open Dyslexic"/>
            </a:endParaRPr>
          </a:p>
        </p:txBody>
      </p:sp>
      <p:sp>
        <p:nvSpPr>
          <p:cNvPr id="10" name="TextBox 10"/>
          <p:cNvSpPr txBox="1"/>
          <p:nvPr/>
        </p:nvSpPr>
        <p:spPr>
          <a:xfrm>
            <a:off x="445787" y="3009719"/>
            <a:ext cx="2984614" cy="1729320"/>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A7: </a:t>
            </a:r>
            <a:endParaRPr lang="en-US" sz="9984" dirty="0">
              <a:solidFill>
                <a:srgbClr val="003768"/>
              </a:solidFill>
              <a:latin typeface="Open Dyslexic"/>
            </a:endParaRPr>
          </a:p>
        </p:txBody>
      </p:sp>
    </p:spTree>
    <p:custDataLst>
      <p:tags r:id="rId1"/>
    </p:custDataLst>
    <p:extLst>
      <p:ext uri="{BB962C8B-B14F-4D97-AF65-F5344CB8AC3E}">
        <p14:creationId xmlns:p14="http://schemas.microsoft.com/office/powerpoint/2010/main" val="363349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81400" y="561133"/>
            <a:ext cx="13981690" cy="193771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ea typeface="+mn-lt"/>
                <a:cs typeface="+mn-lt"/>
              </a:rPr>
              <a:t>Will someone reach out to me if I haven't completed the quiz?</a:t>
            </a:r>
            <a:endParaRPr lang="en-US" dirty="0"/>
          </a:p>
        </p:txBody>
      </p:sp>
      <p:sp>
        <p:nvSpPr>
          <p:cNvPr id="8" name="TextBox 8"/>
          <p:cNvSpPr txBox="1"/>
          <p:nvPr/>
        </p:nvSpPr>
        <p:spPr>
          <a:xfrm>
            <a:off x="3581400" y="3493023"/>
            <a:ext cx="13981690" cy="391261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rPr>
              <a:t>Faculty have been instructed to encourage students to complete the orientation quiz. This communication would use the Canvas Inbox system.</a:t>
            </a:r>
          </a:p>
        </p:txBody>
      </p:sp>
      <p:sp>
        <p:nvSpPr>
          <p:cNvPr id="9" name="TextBox 9"/>
          <p:cNvSpPr txBox="1"/>
          <p:nvPr/>
        </p:nvSpPr>
        <p:spPr>
          <a:xfrm>
            <a:off x="473894" y="79180"/>
            <a:ext cx="2984614" cy="3524683"/>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Q8:  </a:t>
            </a:r>
            <a:endParaRPr lang="en-US" sz="9984" dirty="0">
              <a:solidFill>
                <a:srgbClr val="003768"/>
              </a:solidFill>
              <a:latin typeface="Open Dyslexic"/>
            </a:endParaRPr>
          </a:p>
        </p:txBody>
      </p:sp>
      <p:sp>
        <p:nvSpPr>
          <p:cNvPr id="10" name="TextBox 10"/>
          <p:cNvSpPr txBox="1"/>
          <p:nvPr/>
        </p:nvSpPr>
        <p:spPr>
          <a:xfrm>
            <a:off x="473894" y="3047194"/>
            <a:ext cx="2984614" cy="1729320"/>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A8: </a:t>
            </a:r>
            <a:endParaRPr lang="en-US" sz="9984" dirty="0">
              <a:solidFill>
                <a:srgbClr val="003768"/>
              </a:solidFill>
              <a:latin typeface="Open Dyslexic"/>
            </a:endParaRPr>
          </a:p>
        </p:txBody>
      </p:sp>
    </p:spTree>
    <p:custDataLst>
      <p:tags r:id="rId1"/>
    </p:custDataLst>
    <p:extLst>
      <p:ext uri="{BB962C8B-B14F-4D97-AF65-F5344CB8AC3E}">
        <p14:creationId xmlns:p14="http://schemas.microsoft.com/office/powerpoint/2010/main" val="410160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81400" y="561133"/>
            <a:ext cx="13981690" cy="193771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ea typeface="+mn-lt"/>
                <a:cs typeface="+mn-lt"/>
              </a:rPr>
              <a:t>What is the deadline for completing the quiz?</a:t>
            </a:r>
            <a:endParaRPr lang="en-US" dirty="0"/>
          </a:p>
        </p:txBody>
      </p:sp>
      <p:sp>
        <p:nvSpPr>
          <p:cNvPr id="8" name="TextBox 8"/>
          <p:cNvSpPr txBox="1"/>
          <p:nvPr/>
        </p:nvSpPr>
        <p:spPr>
          <a:xfrm>
            <a:off x="3581400" y="3493023"/>
            <a:ext cx="13981690" cy="292516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rPr>
              <a:t>You will have up until the census date to complete the orientation quiz.</a:t>
            </a:r>
          </a:p>
        </p:txBody>
      </p:sp>
      <p:sp>
        <p:nvSpPr>
          <p:cNvPr id="9" name="TextBox 9"/>
          <p:cNvSpPr txBox="1"/>
          <p:nvPr/>
        </p:nvSpPr>
        <p:spPr>
          <a:xfrm>
            <a:off x="473894" y="79180"/>
            <a:ext cx="2984614" cy="3524683"/>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Q9:  </a:t>
            </a:r>
            <a:endParaRPr lang="en-US" sz="9984" dirty="0">
              <a:solidFill>
                <a:srgbClr val="003768"/>
              </a:solidFill>
              <a:latin typeface="Open Dyslexic"/>
            </a:endParaRPr>
          </a:p>
        </p:txBody>
      </p:sp>
      <p:sp>
        <p:nvSpPr>
          <p:cNvPr id="10" name="TextBox 10"/>
          <p:cNvSpPr txBox="1"/>
          <p:nvPr/>
        </p:nvSpPr>
        <p:spPr>
          <a:xfrm>
            <a:off x="473894" y="3047194"/>
            <a:ext cx="2984614" cy="1729320"/>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A9: </a:t>
            </a:r>
            <a:endParaRPr lang="en-US" sz="9984" dirty="0">
              <a:solidFill>
                <a:srgbClr val="003768"/>
              </a:solidFill>
              <a:latin typeface="Open Dyslexic"/>
            </a:endParaRPr>
          </a:p>
        </p:txBody>
      </p:sp>
    </p:spTree>
    <p:custDataLst>
      <p:tags r:id="rId1"/>
    </p:custDataLst>
    <p:extLst>
      <p:ext uri="{BB962C8B-B14F-4D97-AF65-F5344CB8AC3E}">
        <p14:creationId xmlns:p14="http://schemas.microsoft.com/office/powerpoint/2010/main" val="44347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3581400" y="561133"/>
            <a:ext cx="13981690" cy="1937710"/>
          </a:xfrm>
          <a:prstGeom prst="rect">
            <a:avLst/>
          </a:prstGeom>
        </p:spPr>
        <p:txBody>
          <a:bodyPr lIns="0" tIns="0" rIns="0" bIns="0" rtlCol="0" anchor="t">
            <a:spAutoFit/>
          </a:bodyPr>
          <a:lstStyle/>
          <a:p>
            <a:pPr>
              <a:lnSpc>
                <a:spcPts val="7668"/>
              </a:lnSpc>
            </a:pPr>
            <a:r>
              <a:rPr lang="en-US" sz="5450" dirty="0" err="1">
                <a:solidFill>
                  <a:srgbClr val="003768"/>
                </a:solidFill>
                <a:latin typeface="Open Dyslexic"/>
                <a:ea typeface="+mn-lt"/>
                <a:cs typeface="+mn-lt"/>
              </a:rPr>
              <a:t>Honorlock</a:t>
            </a:r>
            <a:r>
              <a:rPr lang="en-US" sz="5450" dirty="0">
                <a:solidFill>
                  <a:srgbClr val="003768"/>
                </a:solidFill>
                <a:latin typeface="Open Dyslexic"/>
                <a:ea typeface="+mn-lt"/>
                <a:cs typeface="+mn-lt"/>
              </a:rPr>
              <a:t> is asking me for a password. Where do I find it?</a:t>
            </a:r>
            <a:endParaRPr lang="en-US" dirty="0">
              <a:solidFill>
                <a:srgbClr val="000000"/>
              </a:solidFill>
              <a:latin typeface="Calibri"/>
              <a:cs typeface="Calibri"/>
            </a:endParaRPr>
          </a:p>
        </p:txBody>
      </p:sp>
      <p:sp>
        <p:nvSpPr>
          <p:cNvPr id="8" name="TextBox 8"/>
          <p:cNvSpPr txBox="1"/>
          <p:nvPr/>
        </p:nvSpPr>
        <p:spPr>
          <a:xfrm>
            <a:off x="3581400" y="3493023"/>
            <a:ext cx="13981690" cy="3912610"/>
          </a:xfrm>
          <a:prstGeom prst="rect">
            <a:avLst/>
          </a:prstGeom>
        </p:spPr>
        <p:txBody>
          <a:bodyPr lIns="0" tIns="0" rIns="0" bIns="0" rtlCol="0" anchor="t">
            <a:spAutoFit/>
          </a:bodyPr>
          <a:lstStyle/>
          <a:p>
            <a:pPr>
              <a:lnSpc>
                <a:spcPts val="7668"/>
              </a:lnSpc>
            </a:pPr>
            <a:r>
              <a:rPr lang="en-US" sz="5450" dirty="0">
                <a:solidFill>
                  <a:srgbClr val="003768"/>
                </a:solidFill>
                <a:latin typeface="Open Dyslexic"/>
              </a:rPr>
              <a:t>This indicates you are either not using Google Chrome (see Q3) and/or you have not installed the extension (see Walkthrough #1).</a:t>
            </a:r>
          </a:p>
        </p:txBody>
      </p:sp>
      <p:sp>
        <p:nvSpPr>
          <p:cNvPr id="9" name="TextBox 9"/>
          <p:cNvSpPr txBox="1"/>
          <p:nvPr/>
        </p:nvSpPr>
        <p:spPr>
          <a:xfrm>
            <a:off x="473894" y="79180"/>
            <a:ext cx="2984614" cy="3524683"/>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Q10:  </a:t>
            </a:r>
            <a:endParaRPr lang="en-US" sz="9984" dirty="0">
              <a:solidFill>
                <a:srgbClr val="003768"/>
              </a:solidFill>
              <a:latin typeface="Open Dyslexic"/>
            </a:endParaRPr>
          </a:p>
        </p:txBody>
      </p:sp>
      <p:sp>
        <p:nvSpPr>
          <p:cNvPr id="10" name="TextBox 10"/>
          <p:cNvSpPr txBox="1"/>
          <p:nvPr/>
        </p:nvSpPr>
        <p:spPr>
          <a:xfrm>
            <a:off x="473894" y="3047194"/>
            <a:ext cx="2984614" cy="3524683"/>
          </a:xfrm>
          <a:prstGeom prst="rect">
            <a:avLst/>
          </a:prstGeom>
        </p:spPr>
        <p:txBody>
          <a:bodyPr lIns="0" tIns="0" rIns="0" bIns="0" rtlCol="0" anchor="t">
            <a:spAutoFit/>
          </a:bodyPr>
          <a:lstStyle/>
          <a:p>
            <a:pPr algn="r">
              <a:lnSpc>
                <a:spcPts val="13978"/>
              </a:lnSpc>
            </a:pPr>
            <a:r>
              <a:rPr lang="en-US" sz="9950" dirty="0">
                <a:solidFill>
                  <a:srgbClr val="003768"/>
                </a:solidFill>
                <a:latin typeface="Open Dyslexic"/>
              </a:rPr>
              <a:t>A10: </a:t>
            </a:r>
            <a:endParaRPr lang="en-US" sz="9984" dirty="0">
              <a:solidFill>
                <a:srgbClr val="003768"/>
              </a:solidFill>
              <a:latin typeface="Open Dyslexic"/>
            </a:endParaRPr>
          </a:p>
        </p:txBody>
      </p:sp>
    </p:spTree>
    <p:custDataLst>
      <p:tags r:id="rId1"/>
    </p:custDataLst>
    <p:extLst>
      <p:ext uri="{BB962C8B-B14F-4D97-AF65-F5344CB8AC3E}">
        <p14:creationId xmlns:p14="http://schemas.microsoft.com/office/powerpoint/2010/main" val="1569938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873567" y="287208"/>
            <a:ext cx="16544438" cy="1330584"/>
          </a:xfrm>
          <a:prstGeom prst="rect">
            <a:avLst/>
          </a:prstGeom>
        </p:spPr>
        <p:txBody>
          <a:bodyPr lIns="0" tIns="0" rIns="0" bIns="0" rtlCol="0" anchor="t">
            <a:spAutoFit/>
          </a:bodyPr>
          <a:lstStyle/>
          <a:p>
            <a:pPr algn="ctr">
              <a:lnSpc>
                <a:spcPts val="10850"/>
              </a:lnSpc>
            </a:pPr>
            <a:r>
              <a:rPr lang="en-US" sz="7750">
                <a:solidFill>
                  <a:srgbClr val="003768"/>
                </a:solidFill>
                <a:latin typeface="Open Dyslexic Bold"/>
              </a:rPr>
              <a:t>Who do I contact for help?</a:t>
            </a:r>
          </a:p>
        </p:txBody>
      </p:sp>
      <p:sp>
        <p:nvSpPr>
          <p:cNvPr id="8" name="TextBox 8">
            <a:extLst>
              <a:ext uri="{C183D7F6-B498-43B3-948B-1728B52AA6E4}">
                <adec:decorative xmlns:adec="http://schemas.microsoft.com/office/drawing/2017/decorative" val="0"/>
              </a:ext>
            </a:extLst>
          </p:cNvPr>
          <p:cNvSpPr txBox="1"/>
          <p:nvPr/>
        </p:nvSpPr>
        <p:spPr>
          <a:xfrm>
            <a:off x="394671" y="1700755"/>
            <a:ext cx="17585041" cy="11058412"/>
          </a:xfrm>
          <a:prstGeom prst="rect">
            <a:avLst/>
          </a:prstGeom>
        </p:spPr>
        <p:txBody>
          <a:bodyPr wrap="square" lIns="0" tIns="0" rIns="0" bIns="0" rtlCol="0" anchor="t">
            <a:spAutoFit/>
          </a:bodyPr>
          <a:lstStyle/>
          <a:p>
            <a:pPr>
              <a:lnSpc>
                <a:spcPts val="4816"/>
              </a:lnSpc>
            </a:pPr>
            <a:r>
              <a:rPr lang="en-US" sz="3440" dirty="0">
                <a:solidFill>
                  <a:srgbClr val="003768"/>
                </a:solidFill>
                <a:latin typeface="Open Dyslexic"/>
              </a:rPr>
              <a:t>Support tickets regarding </a:t>
            </a:r>
            <a:r>
              <a:rPr lang="en-US" sz="3440" dirty="0" err="1">
                <a:solidFill>
                  <a:srgbClr val="003768"/>
                </a:solidFill>
                <a:latin typeface="Open Dyslexic"/>
              </a:rPr>
              <a:t>Honorlock</a:t>
            </a:r>
            <a:r>
              <a:rPr lang="en-US" sz="3440" dirty="0">
                <a:solidFill>
                  <a:srgbClr val="003768"/>
                </a:solidFill>
                <a:latin typeface="Open Dyslexic"/>
              </a:rPr>
              <a:t> will only be addressed by the e-Learning Department if escalated by the vendor. If you need assistance pertaining to </a:t>
            </a:r>
            <a:r>
              <a:rPr lang="en-US" sz="3440" dirty="0" err="1">
                <a:solidFill>
                  <a:srgbClr val="003768"/>
                </a:solidFill>
                <a:latin typeface="Open Dyslexic"/>
              </a:rPr>
              <a:t>Honorlock</a:t>
            </a:r>
            <a:r>
              <a:rPr lang="en-US" sz="3440" dirty="0">
                <a:solidFill>
                  <a:srgbClr val="003768"/>
                </a:solidFill>
                <a:latin typeface="Open Dyslexic"/>
              </a:rPr>
              <a:t>, please contact </a:t>
            </a:r>
            <a:r>
              <a:rPr lang="en-US" sz="3440" dirty="0" err="1">
                <a:solidFill>
                  <a:srgbClr val="003768"/>
                </a:solidFill>
                <a:latin typeface="Open Dyslexic"/>
              </a:rPr>
              <a:t>Honorlock</a:t>
            </a:r>
            <a:r>
              <a:rPr lang="en-US" sz="3440" dirty="0">
                <a:solidFill>
                  <a:srgbClr val="003768"/>
                </a:solidFill>
                <a:latin typeface="Open Dyslexic"/>
              </a:rPr>
              <a:t> Support directly. Support is available 24/7/365. </a:t>
            </a:r>
          </a:p>
          <a:p>
            <a:pPr>
              <a:lnSpc>
                <a:spcPts val="4816"/>
              </a:lnSpc>
            </a:pPr>
            <a:endParaRPr lang="en-US" sz="3440" dirty="0">
              <a:solidFill>
                <a:srgbClr val="003768"/>
              </a:solidFill>
              <a:latin typeface="Open Dyslexic"/>
            </a:endParaRPr>
          </a:p>
          <a:p>
            <a:pPr marL="742315" lvl="1" indent="-370840">
              <a:lnSpc>
                <a:spcPts val="4816"/>
              </a:lnSpc>
              <a:buFont typeface="Arial"/>
              <a:buChar char="•"/>
            </a:pPr>
            <a:r>
              <a:rPr lang="en-US" sz="3440" dirty="0">
                <a:solidFill>
                  <a:srgbClr val="003768"/>
                </a:solidFill>
                <a:latin typeface="Open Dyslexic"/>
              </a:rPr>
              <a:t>Phone: 1.844.243.2500</a:t>
            </a:r>
          </a:p>
          <a:p>
            <a:pPr marL="742315" lvl="1" indent="-370840">
              <a:lnSpc>
                <a:spcPts val="4816"/>
              </a:lnSpc>
              <a:buFont typeface="Arial"/>
              <a:buChar char="•"/>
            </a:pPr>
            <a:r>
              <a:rPr lang="en-US" sz="3440" dirty="0">
                <a:solidFill>
                  <a:srgbClr val="003768"/>
                </a:solidFill>
                <a:latin typeface="Open Dyslexic"/>
              </a:rPr>
              <a:t>Email: </a:t>
            </a:r>
            <a:r>
              <a:rPr lang="en-US" sz="3440" dirty="0">
                <a:solidFill>
                  <a:srgbClr val="003768"/>
                </a:solidFill>
                <a:latin typeface="Open Dyslexic"/>
                <a:hlinkClick r:id="rId6" tooltip="mailto://?to=support@honorlock.com"/>
              </a:rPr>
              <a:t>support@honorlock.com</a:t>
            </a:r>
            <a:endParaRPr lang="en-US" sz="3440" dirty="0">
              <a:solidFill>
                <a:srgbClr val="003768"/>
              </a:solidFill>
              <a:latin typeface="Open Dyslexic"/>
              <a:hlinkClick r:id="rId6"/>
            </a:endParaRPr>
          </a:p>
          <a:p>
            <a:pPr marL="742315" lvl="1" indent="-370840">
              <a:lnSpc>
                <a:spcPts val="4816"/>
              </a:lnSpc>
              <a:buFont typeface="Arial"/>
              <a:buChar char="•"/>
            </a:pPr>
            <a:r>
              <a:rPr lang="en-US" sz="3400" dirty="0">
                <a:solidFill>
                  <a:srgbClr val="003768"/>
                </a:solidFill>
                <a:latin typeface="Open Dyslexic"/>
              </a:rPr>
              <a:t>Use the </a:t>
            </a:r>
            <a:r>
              <a:rPr lang="en-US" sz="3400" dirty="0" err="1">
                <a:solidFill>
                  <a:srgbClr val="003768"/>
                </a:solidFill>
                <a:latin typeface="Open Dyslexic"/>
              </a:rPr>
              <a:t>LiveChat</a:t>
            </a:r>
            <a:r>
              <a:rPr lang="en-US" sz="3400" dirty="0">
                <a:solidFill>
                  <a:srgbClr val="003768"/>
                </a:solidFill>
                <a:latin typeface="Open Dyslexic"/>
              </a:rPr>
              <a:t> feature by visiting the </a:t>
            </a:r>
            <a:r>
              <a:rPr lang="en-US" sz="3400" dirty="0">
                <a:solidFill>
                  <a:srgbClr val="003768"/>
                </a:solidFill>
                <a:latin typeface="Open Dyslexic"/>
                <a:hlinkClick r:id="rId7" tooltip="https://honorlock.com/support/"/>
              </a:rPr>
              <a:t>Honorlock Support page</a:t>
            </a:r>
            <a:endParaRPr lang="en-US" sz="3400" dirty="0">
              <a:solidFill>
                <a:srgbClr val="003768"/>
              </a:solidFill>
              <a:latin typeface="Open Dyslexic"/>
              <a:hlinkClick r:id="rId7"/>
            </a:endParaRPr>
          </a:p>
          <a:p>
            <a:pPr>
              <a:lnSpc>
                <a:spcPts val="4816"/>
              </a:lnSpc>
            </a:pPr>
            <a:endParaRPr lang="en-US" sz="3440" dirty="0">
              <a:solidFill>
                <a:srgbClr val="003768"/>
              </a:solidFill>
              <a:latin typeface="Open Dyslexic"/>
              <a:hlinkClick r:id="rId7" tooltip="https://honorlock.com/support/"/>
            </a:endParaRPr>
          </a:p>
          <a:p>
            <a:pPr>
              <a:lnSpc>
                <a:spcPts val="4816"/>
              </a:lnSpc>
            </a:pPr>
            <a:r>
              <a:rPr lang="en-US" sz="3400" dirty="0">
                <a:solidFill>
                  <a:srgbClr val="003768"/>
                </a:solidFill>
                <a:latin typeface="Open Dyslexic"/>
              </a:rPr>
              <a:t>Please note that as of September 2022, e-Learning students will no longer be required to conduct a room scan.</a:t>
            </a:r>
          </a:p>
          <a:p>
            <a:pPr>
              <a:lnSpc>
                <a:spcPts val="4816"/>
              </a:lnSpc>
            </a:pPr>
            <a:endParaRPr lang="en-US" sz="3440" dirty="0">
              <a:solidFill>
                <a:srgbClr val="003768"/>
              </a:solidFill>
              <a:latin typeface="Open Dyslexic"/>
            </a:endParaRPr>
          </a:p>
          <a:p>
            <a:pPr>
              <a:lnSpc>
                <a:spcPts val="4816"/>
              </a:lnSpc>
            </a:pPr>
            <a:endParaRPr lang="en-US" sz="3440" dirty="0">
              <a:solidFill>
                <a:srgbClr val="003768"/>
              </a:solidFill>
              <a:latin typeface="Open Dyslexic"/>
            </a:endParaRPr>
          </a:p>
          <a:p>
            <a:pPr>
              <a:lnSpc>
                <a:spcPts val="4816"/>
              </a:lnSpc>
            </a:pPr>
            <a:endParaRPr lang="en-US" sz="3440" dirty="0">
              <a:solidFill>
                <a:srgbClr val="003768"/>
              </a:solidFill>
              <a:latin typeface="Open Dyslexic"/>
            </a:endParaRPr>
          </a:p>
          <a:p>
            <a:pPr>
              <a:lnSpc>
                <a:spcPts val="4816"/>
              </a:lnSpc>
            </a:pPr>
            <a:endParaRPr lang="en-US" sz="3440" dirty="0">
              <a:solidFill>
                <a:srgbClr val="003768"/>
              </a:solidFill>
              <a:latin typeface="Open Dyslexic"/>
            </a:endParaRPr>
          </a:p>
          <a:p>
            <a:pPr>
              <a:lnSpc>
                <a:spcPts val="4816"/>
              </a:lnSpc>
            </a:pPr>
            <a:endParaRPr lang="en-US" sz="3440" dirty="0">
              <a:solidFill>
                <a:srgbClr val="003768"/>
              </a:solidFill>
              <a:latin typeface="Open Dyslexic"/>
            </a:endParaRPr>
          </a:p>
          <a:p>
            <a:pPr algn="l">
              <a:lnSpc>
                <a:spcPts val="4816"/>
              </a:lnSpc>
            </a:pPr>
            <a:endParaRPr lang="en-US" sz="3440" dirty="0">
              <a:solidFill>
                <a:srgbClr val="003768"/>
              </a:solidFill>
              <a:latin typeface="Open Dyslexic"/>
            </a:endParaRPr>
          </a:p>
          <a:p>
            <a:pPr algn="ctr">
              <a:lnSpc>
                <a:spcPts val="4816"/>
              </a:lnSpc>
            </a:pPr>
            <a:endParaRPr lang="en-US" sz="3440" dirty="0">
              <a:solidFill>
                <a:srgbClr val="003768"/>
              </a:solidFill>
              <a:latin typeface="Open Dyslexic"/>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251637" y="2961361"/>
            <a:ext cx="17788299" cy="6361168"/>
          </a:xfrm>
          <a:prstGeom prst="rect">
            <a:avLst/>
          </a:prstGeom>
        </p:spPr>
        <p:txBody>
          <a:bodyPr lIns="0" tIns="0" rIns="0" bIns="0" rtlCol="0" anchor="t">
            <a:spAutoFit/>
          </a:bodyPr>
          <a:lstStyle/>
          <a:p>
            <a:pPr>
              <a:lnSpc>
                <a:spcPts val="9079"/>
              </a:lnSpc>
            </a:pPr>
            <a:endParaRPr dirty="0"/>
          </a:p>
          <a:p>
            <a:pPr marL="852276" lvl="1" indent="-426138">
              <a:lnSpc>
                <a:spcPts val="9079"/>
              </a:lnSpc>
              <a:buFont typeface="Arial"/>
              <a:buChar char="•"/>
            </a:pPr>
            <a:r>
              <a:rPr lang="en-US" sz="3947" dirty="0">
                <a:solidFill>
                  <a:srgbClr val="003768"/>
                </a:solidFill>
                <a:latin typeface="Open Dyslexic"/>
              </a:rPr>
              <a:t>Walkthrough of Installation of </a:t>
            </a:r>
            <a:r>
              <a:rPr lang="en-US" sz="3947" dirty="0" err="1">
                <a:solidFill>
                  <a:srgbClr val="003768"/>
                </a:solidFill>
                <a:latin typeface="Open Dyslexic"/>
              </a:rPr>
              <a:t>Honorlock</a:t>
            </a:r>
            <a:r>
              <a:rPr lang="en-US" sz="3947" dirty="0">
                <a:solidFill>
                  <a:srgbClr val="003768"/>
                </a:solidFill>
                <a:latin typeface="Open Dyslexic"/>
              </a:rPr>
              <a:t> Chrome Extension</a:t>
            </a:r>
          </a:p>
          <a:p>
            <a:pPr marL="852276" lvl="1" indent="-426138">
              <a:lnSpc>
                <a:spcPts val="9079"/>
              </a:lnSpc>
              <a:buFont typeface="Arial"/>
              <a:buChar char="•"/>
            </a:pPr>
            <a:r>
              <a:rPr lang="en-US" sz="3947" dirty="0">
                <a:solidFill>
                  <a:srgbClr val="003768"/>
                </a:solidFill>
                <a:latin typeface="Open Dyslexic"/>
              </a:rPr>
              <a:t>Walkthrough of Starting Your Quiz</a:t>
            </a:r>
          </a:p>
          <a:p>
            <a:pPr marL="852276" lvl="1" indent="-426138">
              <a:lnSpc>
                <a:spcPts val="9079"/>
              </a:lnSpc>
              <a:buFont typeface="Arial"/>
              <a:buChar char="•"/>
            </a:pPr>
            <a:r>
              <a:rPr lang="en-US" sz="3947" dirty="0">
                <a:solidFill>
                  <a:srgbClr val="003768"/>
                </a:solidFill>
                <a:latin typeface="Open Dyslexic"/>
              </a:rPr>
              <a:t>Frequently Asked Questions</a:t>
            </a:r>
          </a:p>
          <a:p>
            <a:pPr>
              <a:lnSpc>
                <a:spcPts val="5526"/>
              </a:lnSpc>
            </a:pPr>
            <a:endParaRPr lang="en-US" sz="3947" dirty="0">
              <a:solidFill>
                <a:srgbClr val="003768"/>
              </a:solidFill>
              <a:latin typeface="Open Dyslexic"/>
            </a:endParaRPr>
          </a:p>
          <a:p>
            <a:pPr>
              <a:lnSpc>
                <a:spcPts val="9868"/>
              </a:lnSpc>
            </a:pPr>
            <a:endParaRPr lang="en-US" sz="3947" dirty="0">
              <a:solidFill>
                <a:srgbClr val="003768"/>
              </a:solidFill>
              <a:latin typeface="Open Dyslexic"/>
            </a:endParaRPr>
          </a:p>
        </p:txBody>
      </p:sp>
      <p:sp>
        <p:nvSpPr>
          <p:cNvPr id="8" name="TextBox 8"/>
          <p:cNvSpPr txBox="1"/>
          <p:nvPr/>
        </p:nvSpPr>
        <p:spPr>
          <a:xfrm>
            <a:off x="2016615" y="1993171"/>
            <a:ext cx="13981690" cy="1119507"/>
          </a:xfrm>
          <a:prstGeom prst="rect">
            <a:avLst/>
          </a:prstGeom>
        </p:spPr>
        <p:txBody>
          <a:bodyPr lIns="0" tIns="0" rIns="0" bIns="0" rtlCol="0" anchor="t">
            <a:spAutoFit/>
          </a:bodyPr>
          <a:lstStyle/>
          <a:p>
            <a:pPr algn="ctr">
              <a:lnSpc>
                <a:spcPts val="9169"/>
              </a:lnSpc>
            </a:pPr>
            <a:r>
              <a:rPr lang="en-US" sz="6549">
                <a:solidFill>
                  <a:srgbClr val="003768"/>
                </a:solidFill>
                <a:latin typeface="Open Dyslexic Bold"/>
              </a:rPr>
              <a:t>Table of Contents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2016615" y="1993171"/>
            <a:ext cx="13981690" cy="2281557"/>
          </a:xfrm>
          <a:prstGeom prst="rect">
            <a:avLst/>
          </a:prstGeom>
        </p:spPr>
        <p:txBody>
          <a:bodyPr lIns="0" tIns="0" rIns="0" bIns="0" rtlCol="0" anchor="t">
            <a:spAutoFit/>
          </a:bodyPr>
          <a:lstStyle/>
          <a:p>
            <a:pPr algn="ctr">
              <a:lnSpc>
                <a:spcPts val="9169"/>
              </a:lnSpc>
            </a:pPr>
            <a:r>
              <a:rPr lang="en-US" sz="6549">
                <a:solidFill>
                  <a:srgbClr val="003768"/>
                </a:solidFill>
                <a:latin typeface="Open Dyslexic Bold"/>
              </a:rPr>
              <a:t>Walkthrough #1 - </a:t>
            </a:r>
          </a:p>
          <a:p>
            <a:pPr algn="ctr">
              <a:lnSpc>
                <a:spcPts val="9169"/>
              </a:lnSpc>
            </a:pPr>
            <a:r>
              <a:rPr lang="en-US" sz="6549">
                <a:solidFill>
                  <a:srgbClr val="003768"/>
                </a:solidFill>
                <a:latin typeface="Open Dyslexic Bold"/>
              </a:rPr>
              <a:t>Honorlock Chrome Extension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742953" y="156610"/>
            <a:ext cx="17087847" cy="1595309"/>
          </a:xfrm>
          <a:prstGeom prst="rect">
            <a:avLst/>
          </a:prstGeom>
        </p:spPr>
        <p:txBody>
          <a:bodyPr wrap="square" lIns="0" tIns="0" rIns="0" bIns="0" rtlCol="0" anchor="t">
            <a:spAutoFit/>
          </a:bodyPr>
          <a:lstStyle/>
          <a:p>
            <a:pPr>
              <a:lnSpc>
                <a:spcPts val="12903"/>
              </a:lnSpc>
            </a:pPr>
            <a:r>
              <a:rPr lang="en-US" sz="9216" dirty="0">
                <a:solidFill>
                  <a:srgbClr val="003768"/>
                </a:solidFill>
                <a:latin typeface="Open Dyslexic"/>
              </a:rPr>
              <a:t>Step 1 - Chrome Extension: </a:t>
            </a:r>
          </a:p>
        </p:txBody>
      </p:sp>
      <p:sp>
        <p:nvSpPr>
          <p:cNvPr id="8" name="TextBox 8"/>
          <p:cNvSpPr txBox="1"/>
          <p:nvPr/>
        </p:nvSpPr>
        <p:spPr>
          <a:xfrm>
            <a:off x="1686303" y="2481340"/>
            <a:ext cx="14918965" cy="4825003"/>
          </a:xfrm>
          <a:prstGeom prst="rect">
            <a:avLst/>
          </a:prstGeom>
        </p:spPr>
        <p:txBody>
          <a:bodyPr lIns="0" tIns="0" rIns="0" bIns="0" rtlCol="0" anchor="t">
            <a:spAutoFit/>
          </a:bodyPr>
          <a:lstStyle/>
          <a:p>
            <a:pPr>
              <a:lnSpc>
                <a:spcPts val="7668"/>
              </a:lnSpc>
            </a:pPr>
            <a:r>
              <a:rPr lang="en-US" sz="5477">
                <a:solidFill>
                  <a:srgbClr val="003768"/>
                </a:solidFill>
                <a:latin typeface="Open Dyslexic"/>
              </a:rPr>
              <a:t>Navigate to the Orientation Quiz, Select "I agree" to the Terms of Service, and then use the "Get Started" button to proceed. This will bring you to the extension's installation page.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descr="Error message prompting students to download an extension and to agree to terms"/>
          <p:cNvPicPr>
            <a:picLocks noChangeAspect="1"/>
          </p:cNvPicPr>
          <p:nvPr/>
        </p:nvPicPr>
        <p:blipFill>
          <a:blip r:embed="rId6"/>
          <a:srcRect b="10597"/>
          <a:stretch>
            <a:fillRect/>
          </a:stretch>
        </p:blipFill>
        <p:spPr>
          <a:xfrm>
            <a:off x="4715144" y="3329310"/>
            <a:ext cx="8857711" cy="5159508"/>
          </a:xfrm>
          <a:prstGeom prst="rect">
            <a:avLst/>
          </a:prstGeom>
        </p:spPr>
      </p:pic>
      <p:sp>
        <p:nvSpPr>
          <p:cNvPr id="8" name="TextBox 8"/>
          <p:cNvSpPr txBox="1"/>
          <p:nvPr/>
        </p:nvSpPr>
        <p:spPr>
          <a:xfrm>
            <a:off x="2153155" y="2093133"/>
            <a:ext cx="13981690" cy="845127"/>
          </a:xfrm>
          <a:prstGeom prst="rect">
            <a:avLst/>
          </a:prstGeom>
        </p:spPr>
        <p:txBody>
          <a:bodyPr lIns="0" tIns="0" rIns="0" bIns="0" rtlCol="0" anchor="t">
            <a:spAutoFit/>
          </a:bodyPr>
          <a:lstStyle/>
          <a:p>
            <a:pPr>
              <a:lnSpc>
                <a:spcPts val="6968"/>
              </a:lnSpc>
            </a:pPr>
            <a:r>
              <a:rPr lang="en-US" sz="4977">
                <a:solidFill>
                  <a:srgbClr val="003768"/>
                </a:solidFill>
                <a:latin typeface="Open Dyslexic"/>
              </a:rPr>
              <a:t>Below is a sample of what you may see.  </a:t>
            </a:r>
          </a:p>
        </p:txBody>
      </p:sp>
      <p:sp>
        <p:nvSpPr>
          <p:cNvPr id="9" name="TextBox 9"/>
          <p:cNvSpPr txBox="1"/>
          <p:nvPr/>
        </p:nvSpPr>
        <p:spPr>
          <a:xfrm>
            <a:off x="742953" y="156610"/>
            <a:ext cx="17087847" cy="1595309"/>
          </a:xfrm>
          <a:prstGeom prst="rect">
            <a:avLst/>
          </a:prstGeom>
        </p:spPr>
        <p:txBody>
          <a:bodyPr wrap="square" lIns="0" tIns="0" rIns="0" bIns="0" rtlCol="0" anchor="t">
            <a:spAutoFit/>
          </a:bodyPr>
          <a:lstStyle/>
          <a:p>
            <a:pPr>
              <a:lnSpc>
                <a:spcPts val="12903"/>
              </a:lnSpc>
            </a:pPr>
            <a:r>
              <a:rPr lang="en-US" sz="9216" dirty="0">
                <a:solidFill>
                  <a:srgbClr val="003768"/>
                </a:solidFill>
                <a:latin typeface="Open Dyslexic"/>
              </a:rPr>
              <a:t>Step 1 - Chrome Extension: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descr="add to chrome button"/>
          <p:cNvPicPr>
            <a:picLocks noChangeAspect="1"/>
          </p:cNvPicPr>
          <p:nvPr/>
        </p:nvPicPr>
        <p:blipFill>
          <a:blip r:embed="rId6"/>
          <a:srcRect b="9897"/>
          <a:stretch>
            <a:fillRect/>
          </a:stretch>
        </p:blipFill>
        <p:spPr>
          <a:xfrm>
            <a:off x="1345856" y="5189379"/>
            <a:ext cx="15599861" cy="2972868"/>
          </a:xfrm>
          <a:prstGeom prst="rect">
            <a:avLst/>
          </a:prstGeom>
        </p:spPr>
      </p:pic>
      <p:pic>
        <p:nvPicPr>
          <p:cNvPr id="8" name="Picture 8" descr="arrow"/>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3914">
            <a:off x="11728882" y="5301762"/>
            <a:ext cx="1911483" cy="802823"/>
          </a:xfrm>
          <a:prstGeom prst="rect">
            <a:avLst/>
          </a:prstGeom>
        </p:spPr>
      </p:pic>
      <p:sp>
        <p:nvSpPr>
          <p:cNvPr id="9" name="TextBox 9"/>
          <p:cNvSpPr txBox="1"/>
          <p:nvPr/>
        </p:nvSpPr>
        <p:spPr>
          <a:xfrm>
            <a:off x="3277610" y="3422073"/>
            <a:ext cx="13981690" cy="1721427"/>
          </a:xfrm>
          <a:prstGeom prst="rect">
            <a:avLst/>
          </a:prstGeom>
        </p:spPr>
        <p:txBody>
          <a:bodyPr lIns="0" tIns="0" rIns="0" bIns="0" rtlCol="0" anchor="t">
            <a:spAutoFit/>
          </a:bodyPr>
          <a:lstStyle/>
          <a:p>
            <a:pPr>
              <a:lnSpc>
                <a:spcPts val="6968"/>
              </a:lnSpc>
            </a:pPr>
            <a:r>
              <a:rPr lang="en-US" sz="4977">
                <a:solidFill>
                  <a:srgbClr val="003768"/>
                </a:solidFill>
                <a:latin typeface="Open Dyslexic"/>
              </a:rPr>
              <a:t>You will be prompted to add the extension to their Chrome browser. </a:t>
            </a:r>
          </a:p>
        </p:txBody>
      </p:sp>
      <p:sp>
        <p:nvSpPr>
          <p:cNvPr id="10" name="TextBox 10"/>
          <p:cNvSpPr txBox="1"/>
          <p:nvPr/>
        </p:nvSpPr>
        <p:spPr>
          <a:xfrm>
            <a:off x="742953" y="156610"/>
            <a:ext cx="17236760" cy="1595309"/>
          </a:xfrm>
          <a:prstGeom prst="rect">
            <a:avLst/>
          </a:prstGeom>
        </p:spPr>
        <p:txBody>
          <a:bodyPr wrap="square" lIns="0" tIns="0" rIns="0" bIns="0" rtlCol="0" anchor="t">
            <a:spAutoFit/>
          </a:bodyPr>
          <a:lstStyle/>
          <a:p>
            <a:pPr>
              <a:lnSpc>
                <a:spcPts val="12903"/>
              </a:lnSpc>
            </a:pPr>
            <a:r>
              <a:rPr lang="en-US" sz="9216" dirty="0">
                <a:solidFill>
                  <a:srgbClr val="003768"/>
                </a:solidFill>
                <a:latin typeface="Open Dyslexic"/>
              </a:rPr>
              <a:t>Step 2 - Chrome Extension: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pic>
        <p:nvPicPr>
          <p:cNvPr id="7" name="Picture 7" descr="add honorlock extension message that prompts students to select an add extension button"/>
          <p:cNvPicPr>
            <a:picLocks noChangeAspect="1"/>
          </p:cNvPicPr>
          <p:nvPr/>
        </p:nvPicPr>
        <p:blipFill>
          <a:blip r:embed="rId6"/>
          <a:srcRect t="3209" b="3209"/>
          <a:stretch>
            <a:fillRect/>
          </a:stretch>
        </p:blipFill>
        <p:spPr>
          <a:xfrm>
            <a:off x="5083373" y="3706423"/>
            <a:ext cx="8121255" cy="4406270"/>
          </a:xfrm>
          <a:prstGeom prst="rect">
            <a:avLst/>
          </a:prstGeom>
        </p:spPr>
      </p:pic>
      <p:pic>
        <p:nvPicPr>
          <p:cNvPr id="8" name="Picture 8" descr="arrow"/>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09850" y="7309870"/>
            <a:ext cx="1911483" cy="802823"/>
          </a:xfrm>
          <a:prstGeom prst="rect">
            <a:avLst/>
          </a:prstGeom>
        </p:spPr>
      </p:pic>
      <p:sp>
        <p:nvSpPr>
          <p:cNvPr id="9" name="TextBox 9"/>
          <p:cNvSpPr txBox="1"/>
          <p:nvPr/>
        </p:nvSpPr>
        <p:spPr>
          <a:xfrm>
            <a:off x="2153155" y="2477215"/>
            <a:ext cx="13981690" cy="845127"/>
          </a:xfrm>
          <a:prstGeom prst="rect">
            <a:avLst/>
          </a:prstGeom>
        </p:spPr>
        <p:txBody>
          <a:bodyPr lIns="0" tIns="0" rIns="0" bIns="0" rtlCol="0" anchor="t">
            <a:spAutoFit/>
          </a:bodyPr>
          <a:lstStyle/>
          <a:p>
            <a:pPr>
              <a:lnSpc>
                <a:spcPts val="6968"/>
              </a:lnSpc>
            </a:pPr>
            <a:r>
              <a:rPr lang="en-US" sz="4977">
                <a:solidFill>
                  <a:srgbClr val="003768"/>
                </a:solidFill>
                <a:latin typeface="Open Dyslexic"/>
              </a:rPr>
              <a:t>Select "Add extension" to continue. </a:t>
            </a:r>
          </a:p>
        </p:txBody>
      </p:sp>
      <p:sp>
        <p:nvSpPr>
          <p:cNvPr id="10" name="TextBox 10"/>
          <p:cNvSpPr txBox="1"/>
          <p:nvPr/>
        </p:nvSpPr>
        <p:spPr>
          <a:xfrm>
            <a:off x="742953" y="156610"/>
            <a:ext cx="17236760" cy="1595309"/>
          </a:xfrm>
          <a:prstGeom prst="rect">
            <a:avLst/>
          </a:prstGeom>
        </p:spPr>
        <p:txBody>
          <a:bodyPr wrap="square" lIns="0" tIns="0" rIns="0" bIns="0" rtlCol="0" anchor="t">
            <a:spAutoFit/>
          </a:bodyPr>
          <a:lstStyle/>
          <a:p>
            <a:pPr>
              <a:lnSpc>
                <a:spcPts val="12903"/>
              </a:lnSpc>
            </a:pPr>
            <a:r>
              <a:rPr lang="en-US" sz="9216" dirty="0">
                <a:solidFill>
                  <a:srgbClr val="003768"/>
                </a:solidFill>
                <a:latin typeface="Open Dyslexic"/>
              </a:rPr>
              <a:t>Step 3 - Chrome Extension: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8925" y="9845025"/>
            <a:ext cx="4807650" cy="350550"/>
          </a:xfrm>
          <a:prstGeom prst="rect">
            <a:avLst/>
          </a:prstGeom>
        </p:spPr>
        <p:txBody>
          <a:bodyPr lIns="0" tIns="0" rIns="0" bIns="0" rtlCol="0" anchor="t">
            <a:spAutoFit/>
          </a:bodyPr>
          <a:lstStyle/>
          <a:p>
            <a:pPr algn="l">
              <a:lnSpc>
                <a:spcPts val="2160"/>
              </a:lnSpc>
            </a:pPr>
            <a:r>
              <a:rPr lang="en-US" sz="1800" u="sng">
                <a:solidFill>
                  <a:srgbClr val="0000FF"/>
                </a:solidFill>
                <a:latin typeface="Arimo"/>
                <a:hlinkClick r:id="rId4" tooltip="mailto://?to=elearningadmin@ocean.edu"/>
              </a:rPr>
              <a:t>Questions? Email elearningadmin@ocean.edu</a:t>
            </a:r>
          </a:p>
        </p:txBody>
      </p:sp>
      <p:grpSp>
        <p:nvGrpSpPr>
          <p:cNvPr id="3" name="Group 3">
            <a:extLst>
              <a:ext uri="{C183D7F6-B498-43B3-948B-1728B52AA6E4}">
                <adec:decorative xmlns:adec="http://schemas.microsoft.com/office/drawing/2017/decorative" val="1"/>
              </a:ext>
            </a:extLst>
          </p:cNvPr>
          <p:cNvGrpSpPr/>
          <p:nvPr/>
        </p:nvGrpSpPr>
        <p:grpSpPr>
          <a:xfrm>
            <a:off x="0" y="9038372"/>
            <a:ext cx="18291572" cy="1252294"/>
            <a:chOff x="0" y="0"/>
            <a:chExt cx="24388762" cy="1669725"/>
          </a:xfrm>
        </p:grpSpPr>
        <p:sp>
          <p:nvSpPr>
            <p:cNvPr id="4" name="Freeform 4"/>
            <p:cNvSpPr/>
            <p:nvPr/>
          </p:nvSpPr>
          <p:spPr>
            <a:xfrm>
              <a:off x="4825" y="4826"/>
              <a:ext cx="24379240" cy="1660144"/>
            </a:xfrm>
            <a:custGeom>
              <a:avLst/>
              <a:gdLst/>
              <a:ahLst/>
              <a:cxnLst/>
              <a:rect l="l" t="t" r="r" b="b"/>
              <a:pathLst>
                <a:path w="24379240" h="1660144">
                  <a:moveTo>
                    <a:pt x="0" y="0"/>
                  </a:moveTo>
                  <a:lnTo>
                    <a:pt x="24379240" y="0"/>
                  </a:lnTo>
                  <a:lnTo>
                    <a:pt x="24379240" y="1660144"/>
                  </a:lnTo>
                  <a:lnTo>
                    <a:pt x="0" y="1660144"/>
                  </a:lnTo>
                  <a:close/>
                </a:path>
              </a:pathLst>
            </a:custGeom>
            <a:solidFill>
              <a:srgbClr val="05243D"/>
            </a:solidFill>
          </p:spPr>
        </p:sp>
        <p:sp>
          <p:nvSpPr>
            <p:cNvPr id="5" name="Freeform 5"/>
            <p:cNvSpPr/>
            <p:nvPr/>
          </p:nvSpPr>
          <p:spPr>
            <a:xfrm>
              <a:off x="0" y="0"/>
              <a:ext cx="24388890" cy="1669796"/>
            </a:xfrm>
            <a:custGeom>
              <a:avLst/>
              <a:gdLst/>
              <a:ahLst/>
              <a:cxnLst/>
              <a:rect l="l" t="t" r="r" b="b"/>
              <a:pathLst>
                <a:path w="24388890" h="1669796">
                  <a:moveTo>
                    <a:pt x="4825" y="0"/>
                  </a:moveTo>
                  <a:lnTo>
                    <a:pt x="24384065" y="0"/>
                  </a:lnTo>
                  <a:cubicBezTo>
                    <a:pt x="24386732" y="0"/>
                    <a:pt x="24388890" y="2159"/>
                    <a:pt x="24388890" y="4826"/>
                  </a:cubicBezTo>
                  <a:lnTo>
                    <a:pt x="24388890" y="1664970"/>
                  </a:lnTo>
                  <a:cubicBezTo>
                    <a:pt x="24388890" y="1667637"/>
                    <a:pt x="24386732" y="1669796"/>
                    <a:pt x="24384065" y="1669796"/>
                  </a:cubicBezTo>
                  <a:lnTo>
                    <a:pt x="4825" y="1669796"/>
                  </a:lnTo>
                  <a:cubicBezTo>
                    <a:pt x="2159" y="1669796"/>
                    <a:pt x="0" y="1667637"/>
                    <a:pt x="0" y="1664970"/>
                  </a:cubicBezTo>
                  <a:lnTo>
                    <a:pt x="0" y="4826"/>
                  </a:lnTo>
                  <a:cubicBezTo>
                    <a:pt x="0" y="2159"/>
                    <a:pt x="2159" y="0"/>
                    <a:pt x="4825" y="0"/>
                  </a:cubicBezTo>
                  <a:moveTo>
                    <a:pt x="4825" y="9525"/>
                  </a:moveTo>
                  <a:lnTo>
                    <a:pt x="4825" y="4826"/>
                  </a:lnTo>
                  <a:lnTo>
                    <a:pt x="9523" y="4826"/>
                  </a:lnTo>
                  <a:lnTo>
                    <a:pt x="9523" y="1664970"/>
                  </a:lnTo>
                  <a:lnTo>
                    <a:pt x="4825" y="1664970"/>
                  </a:lnTo>
                  <a:lnTo>
                    <a:pt x="4825" y="1660144"/>
                  </a:lnTo>
                  <a:lnTo>
                    <a:pt x="24384065" y="1660144"/>
                  </a:lnTo>
                  <a:lnTo>
                    <a:pt x="24384065" y="1664970"/>
                  </a:lnTo>
                  <a:lnTo>
                    <a:pt x="24379239" y="1664970"/>
                  </a:lnTo>
                  <a:lnTo>
                    <a:pt x="24379239" y="4826"/>
                  </a:lnTo>
                  <a:lnTo>
                    <a:pt x="24384065" y="4826"/>
                  </a:lnTo>
                  <a:lnTo>
                    <a:pt x="24384065" y="9525"/>
                  </a:lnTo>
                  <a:lnTo>
                    <a:pt x="4825" y="9525"/>
                  </a:lnTo>
                  <a:close/>
                </a:path>
              </a:pathLst>
            </a:custGeom>
            <a:solidFill>
              <a:srgbClr val="E7D6B3"/>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4016897" y="8488819"/>
            <a:ext cx="3962816" cy="1595100"/>
          </a:xfrm>
          <a:prstGeom prst="rect">
            <a:avLst/>
          </a:prstGeom>
        </p:spPr>
      </p:pic>
      <p:sp>
        <p:nvSpPr>
          <p:cNvPr id="7" name="TextBox 7"/>
          <p:cNvSpPr txBox="1"/>
          <p:nvPr/>
        </p:nvSpPr>
        <p:spPr>
          <a:xfrm>
            <a:off x="2154941" y="3797012"/>
            <a:ext cx="13981690" cy="2597727"/>
          </a:xfrm>
          <a:prstGeom prst="rect">
            <a:avLst/>
          </a:prstGeom>
        </p:spPr>
        <p:txBody>
          <a:bodyPr lIns="0" tIns="0" rIns="0" bIns="0" rtlCol="0" anchor="t">
            <a:spAutoFit/>
          </a:bodyPr>
          <a:lstStyle/>
          <a:p>
            <a:pPr>
              <a:lnSpc>
                <a:spcPts val="6968"/>
              </a:lnSpc>
            </a:pPr>
            <a:r>
              <a:rPr lang="en-US" sz="4977">
                <a:solidFill>
                  <a:srgbClr val="003768"/>
                </a:solidFill>
                <a:latin typeface="Open Dyslexic"/>
              </a:rPr>
              <a:t>Once the Honorlock Chrome Extension installation is complete, you will be able to begin the quiz.</a:t>
            </a:r>
          </a:p>
        </p:txBody>
      </p:sp>
      <p:sp>
        <p:nvSpPr>
          <p:cNvPr id="8" name="TextBox 8"/>
          <p:cNvSpPr txBox="1"/>
          <p:nvPr/>
        </p:nvSpPr>
        <p:spPr>
          <a:xfrm>
            <a:off x="742953" y="156610"/>
            <a:ext cx="17236760" cy="1595309"/>
          </a:xfrm>
          <a:prstGeom prst="rect">
            <a:avLst/>
          </a:prstGeom>
        </p:spPr>
        <p:txBody>
          <a:bodyPr wrap="square" lIns="0" tIns="0" rIns="0" bIns="0" rtlCol="0" anchor="t">
            <a:spAutoFit/>
          </a:bodyPr>
          <a:lstStyle/>
          <a:p>
            <a:pPr>
              <a:lnSpc>
                <a:spcPts val="12903"/>
              </a:lnSpc>
            </a:pPr>
            <a:r>
              <a:rPr lang="en-US" sz="9216" dirty="0">
                <a:solidFill>
                  <a:srgbClr val="003768"/>
                </a:solidFill>
                <a:latin typeface="Open Dyslexic"/>
              </a:rPr>
              <a:t>Step 4 - Chrome Extension: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1616</Words>
  <Application>Microsoft Office PowerPoint</Application>
  <PresentationFormat>Custom</PresentationFormat>
  <Paragraphs>234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Open Dyslexic Bold</vt:lpstr>
      <vt:lpstr>Open Dyslexic</vt:lpstr>
      <vt:lpstr>Arial</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 Orientation Quiz</dc:title>
  <cp:lastModifiedBy>Neil Mastroianni</cp:lastModifiedBy>
  <cp:revision>110</cp:revision>
  <dcterms:created xsi:type="dcterms:W3CDTF">2006-08-16T00:00:00Z</dcterms:created>
  <dcterms:modified xsi:type="dcterms:W3CDTF">2023-01-26T16:59:06Z</dcterms:modified>
  <dc:identifier>DAFYB8BIe5o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D71151D9-71D2-44C5-A943-3C5E13727A19</vt:lpwstr>
  </property>
  <property fmtid="{D5CDD505-2E9C-101B-9397-08002B2CF9AE}" pid="3" name="ArticulatePath">
    <vt:lpwstr>Get Started Orientation Quiz</vt:lpwstr>
  </property>
</Properties>
</file>