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3"/>
  </p:notesMasterIdLst>
  <p:sldIdLst>
    <p:sldId id="256" r:id="rId2"/>
    <p:sldId id="265" r:id="rId3"/>
    <p:sldId id="263" r:id="rId4"/>
    <p:sldId id="262" r:id="rId5"/>
    <p:sldId id="257" r:id="rId6"/>
    <p:sldId id="260" r:id="rId7"/>
    <p:sldId id="259" r:id="rId8"/>
    <p:sldId id="266" r:id="rId9"/>
    <p:sldId id="261" r:id="rId10"/>
    <p:sldId id="269"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4588C4-BD47-48C8-8A87-F08034F2F726}" type="datetimeFigureOut">
              <a:rPr lang="en-US" smtClean="0"/>
              <a:t>1/17/2020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CC6305-E6E0-47B4-9816-CF32DAD0FFD1}" type="slidenum">
              <a:rPr lang="en-US" smtClean="0"/>
              <a:t>‹#›</a:t>
            </a:fld>
            <a:endParaRPr lang="en-US"/>
          </a:p>
        </p:txBody>
      </p:sp>
    </p:spTree>
    <p:extLst>
      <p:ext uri="{BB962C8B-B14F-4D97-AF65-F5344CB8AC3E}">
        <p14:creationId xmlns:p14="http://schemas.microsoft.com/office/powerpoint/2010/main" val="276961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http://www.allaboutarchaeology.org/images/epic-of-gilgamesh.jpg</a:t>
            </a:r>
          </a:p>
          <a:p>
            <a:r>
              <a:rPr lang="en-US" dirty="0"/>
              <a:t>http://www.uh.edu/news-events/stories/2012/august/editveritas.jpg</a:t>
            </a:r>
          </a:p>
          <a:p>
            <a:r>
              <a:rPr lang="en-US" dirty="0"/>
              <a:t>http://www.italnet.nd.edu/Dante/images/tp1472/1472-inf1.jpeg</a:t>
            </a:r>
          </a:p>
          <a:p>
            <a:r>
              <a:rPr lang="en-US" dirty="0"/>
              <a:t>http://shea.mit.edu/ramparts/commentaryguides/what_is_a_folio/rulelines/hamletq2.jpg</a:t>
            </a:r>
          </a:p>
          <a:p>
            <a:endParaRPr lang="en-US" dirty="0"/>
          </a:p>
        </p:txBody>
      </p:sp>
      <p:sp>
        <p:nvSpPr>
          <p:cNvPr id="4" name="Slide Number Placeholder 3"/>
          <p:cNvSpPr>
            <a:spLocks noGrp="1"/>
          </p:cNvSpPr>
          <p:nvPr>
            <p:ph type="sldNum" sz="quarter" idx="10"/>
          </p:nvPr>
        </p:nvSpPr>
        <p:spPr/>
        <p:txBody>
          <a:bodyPr/>
          <a:lstStyle/>
          <a:p>
            <a:fld id="{CECC6305-E6E0-47B4-9816-CF32DAD0FFD1}" type="slidenum">
              <a:rPr lang="en-US" smtClean="0"/>
              <a:t>3</a:t>
            </a:fld>
            <a:endParaRPr lang="en-US"/>
          </a:p>
        </p:txBody>
      </p:sp>
    </p:spTree>
    <p:extLst>
      <p:ext uri="{BB962C8B-B14F-4D97-AF65-F5344CB8AC3E}">
        <p14:creationId xmlns:p14="http://schemas.microsoft.com/office/powerpoint/2010/main" val="1226936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http://www.reed.edu/humanities/hum110/assets/images/maps/fall/Gilgamesh.jpg</a:t>
            </a:r>
          </a:p>
          <a:p>
            <a:r>
              <a:rPr lang="en-US" dirty="0"/>
              <a:t>http://www-tc.pbs.org/empires/thegreeks/img/background/illustrations/46.jpg</a:t>
            </a:r>
          </a:p>
          <a:p>
            <a:r>
              <a:rPr lang="en-US" dirty="0"/>
              <a:t>1</a:t>
            </a:r>
            <a:r>
              <a:rPr lang="en-US" baseline="30000" dirty="0"/>
              <a:t>st</a:t>
            </a:r>
            <a:r>
              <a:rPr lang="en-US" baseline="0" dirty="0"/>
              <a:t> map: Rest of the world at the time of Classic Greece</a:t>
            </a:r>
            <a:endParaRPr lang="en-US" dirty="0"/>
          </a:p>
        </p:txBody>
      </p:sp>
      <p:sp>
        <p:nvSpPr>
          <p:cNvPr id="4" name="Slide Number Placeholder 3"/>
          <p:cNvSpPr>
            <a:spLocks noGrp="1"/>
          </p:cNvSpPr>
          <p:nvPr>
            <p:ph type="sldNum" sz="quarter" idx="10"/>
          </p:nvPr>
        </p:nvSpPr>
        <p:spPr/>
        <p:txBody>
          <a:bodyPr/>
          <a:lstStyle/>
          <a:p>
            <a:fld id="{CECC6305-E6E0-47B4-9816-CF32DAD0FFD1}" type="slidenum">
              <a:rPr lang="en-US" smtClean="0"/>
              <a:t>4</a:t>
            </a:fld>
            <a:endParaRPr lang="en-US"/>
          </a:p>
        </p:txBody>
      </p:sp>
    </p:spTree>
    <p:extLst>
      <p:ext uri="{BB962C8B-B14F-4D97-AF65-F5344CB8AC3E}">
        <p14:creationId xmlns:p14="http://schemas.microsoft.com/office/powerpoint/2010/main" val="3410408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 about different cultures, ideas, and people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Understand the way literature shapes culture and creates meaning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Using your annotations and thoughts, discuss the works – as a class and in groups – to generate meanings.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Ultimately</a:t>
            </a:r>
            <a:r>
              <a:rPr lang="en-US" sz="1200" baseline="0" dirty="0"/>
              <a:t>, you can look at this as an advanced reading class – and reading well is not easy.  As the American writer Henry David Thoreau noted in </a:t>
            </a:r>
            <a:r>
              <a:rPr lang="en-US" sz="1200" i="1" baseline="0" dirty="0"/>
              <a:t>Walden</a:t>
            </a:r>
            <a:endParaRPr lang="en-US" sz="1200" i="1" dirty="0"/>
          </a:p>
          <a:p>
            <a:endParaRPr lang="en-US" dirty="0"/>
          </a:p>
        </p:txBody>
      </p:sp>
      <p:sp>
        <p:nvSpPr>
          <p:cNvPr id="4" name="Slide Number Placeholder 3"/>
          <p:cNvSpPr>
            <a:spLocks noGrp="1"/>
          </p:cNvSpPr>
          <p:nvPr>
            <p:ph type="sldNum" sz="quarter" idx="10"/>
          </p:nvPr>
        </p:nvSpPr>
        <p:spPr/>
        <p:txBody>
          <a:bodyPr/>
          <a:lstStyle/>
          <a:p>
            <a:fld id="{CECC6305-E6E0-47B4-9816-CF32DAD0FFD1}" type="slidenum">
              <a:rPr lang="en-US" smtClean="0"/>
              <a:t>5</a:t>
            </a:fld>
            <a:endParaRPr lang="en-US"/>
          </a:p>
        </p:txBody>
      </p:sp>
    </p:spTree>
    <p:extLst>
      <p:ext uri="{BB962C8B-B14F-4D97-AF65-F5344CB8AC3E}">
        <p14:creationId xmlns:p14="http://schemas.microsoft.com/office/powerpoint/2010/main" val="2368383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Kenneth Burke</a:t>
            </a:r>
          </a:p>
        </p:txBody>
      </p:sp>
      <p:sp>
        <p:nvSpPr>
          <p:cNvPr id="4" name="Slide Number Placeholder 3"/>
          <p:cNvSpPr>
            <a:spLocks noGrp="1"/>
          </p:cNvSpPr>
          <p:nvPr>
            <p:ph type="sldNum" sz="quarter" idx="10"/>
          </p:nvPr>
        </p:nvSpPr>
        <p:spPr/>
        <p:txBody>
          <a:bodyPr/>
          <a:lstStyle/>
          <a:p>
            <a:fld id="{CECC6305-E6E0-47B4-9816-CF32DAD0FFD1}" type="slidenum">
              <a:rPr lang="en-US" smtClean="0"/>
              <a:t>6</a:t>
            </a:fld>
            <a:endParaRPr lang="en-US"/>
          </a:p>
        </p:txBody>
      </p:sp>
    </p:spTree>
    <p:extLst>
      <p:ext uri="{BB962C8B-B14F-4D97-AF65-F5344CB8AC3E}">
        <p14:creationId xmlns:p14="http://schemas.microsoft.com/office/powerpoint/2010/main" val="1504140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a:t>
            </a:r>
          </a:p>
          <a:p>
            <a:r>
              <a:rPr lang="en-US" dirty="0"/>
              <a:t>Time </a:t>
            </a:r>
          </a:p>
          <a:p>
            <a:r>
              <a:rPr lang="en-US" dirty="0"/>
              <a:t>Persistence</a:t>
            </a:r>
          </a:p>
        </p:txBody>
      </p:sp>
      <p:sp>
        <p:nvSpPr>
          <p:cNvPr id="4" name="Slide Number Placeholder 3"/>
          <p:cNvSpPr>
            <a:spLocks noGrp="1"/>
          </p:cNvSpPr>
          <p:nvPr>
            <p:ph type="sldNum" sz="quarter" idx="10"/>
          </p:nvPr>
        </p:nvSpPr>
        <p:spPr/>
        <p:txBody>
          <a:bodyPr/>
          <a:lstStyle/>
          <a:p>
            <a:fld id="{CECC6305-E6E0-47B4-9816-CF32DAD0FFD1}" type="slidenum">
              <a:rPr lang="en-US" smtClean="0"/>
              <a:t>7</a:t>
            </a:fld>
            <a:endParaRPr lang="en-US"/>
          </a:p>
        </p:txBody>
      </p:sp>
    </p:spTree>
    <p:extLst>
      <p:ext uri="{BB962C8B-B14F-4D97-AF65-F5344CB8AC3E}">
        <p14:creationId xmlns:p14="http://schemas.microsoft.com/office/powerpoint/2010/main" val="3288008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a:t>
            </a:r>
            <a:r>
              <a:rPr lang="en-US" baseline="0" dirty="0"/>
              <a:t> start that growth with an essential topic for our course: Myth</a:t>
            </a:r>
            <a:endParaRPr lang="en-US" dirty="0"/>
          </a:p>
        </p:txBody>
      </p:sp>
      <p:sp>
        <p:nvSpPr>
          <p:cNvPr id="4" name="Slide Number Placeholder 3"/>
          <p:cNvSpPr>
            <a:spLocks noGrp="1"/>
          </p:cNvSpPr>
          <p:nvPr>
            <p:ph type="sldNum" sz="quarter" idx="10"/>
          </p:nvPr>
        </p:nvSpPr>
        <p:spPr/>
        <p:txBody>
          <a:bodyPr/>
          <a:lstStyle/>
          <a:p>
            <a:fld id="{CECC6305-E6E0-47B4-9816-CF32DAD0FFD1}" type="slidenum">
              <a:rPr lang="en-US" smtClean="0"/>
              <a:t>8</a:t>
            </a:fld>
            <a:endParaRPr lang="en-US"/>
          </a:p>
        </p:txBody>
      </p:sp>
    </p:spTree>
    <p:extLst>
      <p:ext uri="{BB962C8B-B14F-4D97-AF65-F5344CB8AC3E}">
        <p14:creationId xmlns:p14="http://schemas.microsoft.com/office/powerpoint/2010/main" val="3797584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Baldick</a:t>
            </a:r>
            <a:r>
              <a:rPr lang="en-US" dirty="0"/>
              <a:t>, Chris. "myth." The Oxford Dictionary of Literary Terms. : Oxford University Press, 2015. Oxford Reference. 2015. Date Accessed 5 Aug. 2016 &amp;</a:t>
            </a:r>
            <a:r>
              <a:rPr lang="en-US" dirty="0" err="1"/>
              <a:t>lt;http</a:t>
            </a:r>
            <a:r>
              <a:rPr lang="en-US" dirty="0"/>
              <a:t>://www.oxfordreference.com/view/10.1093/acref/9780198715443.001.0001/acref-9780198715443-e-754&amp;gt;.Format</a:t>
            </a:r>
          </a:p>
          <a:p>
            <a:r>
              <a:rPr lang="en-US" dirty="0"/>
              <a:t>National</a:t>
            </a:r>
            <a:r>
              <a:rPr lang="en-US" baseline="0" dirty="0"/>
              <a:t> myths</a:t>
            </a:r>
          </a:p>
          <a:p>
            <a:r>
              <a:rPr lang="en-US" baseline="0" dirty="0"/>
              <a:t>Social myths</a:t>
            </a:r>
          </a:p>
          <a:p>
            <a:r>
              <a:rPr lang="en-US" dirty="0"/>
              <a:t>http://4.bp.blogspot.com/-fXoyWVFCHxg/USF7X_mqgCI/AAAAAAAAFtw/sdvVOQOPTIE/s1600/parson+weems+cherry+tree.jpg</a:t>
            </a:r>
          </a:p>
          <a:p>
            <a:r>
              <a:rPr lang="en-US" dirty="0"/>
              <a:t>http://www.aei.org/wp-content/uploads/2014/07/crime.jpg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Why we need to study myth?</a:t>
            </a:r>
            <a:r>
              <a:rPr lang="en-US" sz="1200" kern="1200" dirty="0">
                <a:solidFill>
                  <a:schemeClr val="tx1"/>
                </a:solidFill>
                <a:effectLst/>
                <a:latin typeface="+mn-lt"/>
                <a:ea typeface="+mn-ea"/>
                <a:cs typeface="+mn-cs"/>
              </a:rPr>
              <a:t> “A people unaware of its myths is likely to continue living by them, though the world around that people may change and demand changes in their psychology, their world view, their ethics, and their institutions” (</a:t>
            </a:r>
            <a:r>
              <a:rPr lang="en-US" sz="1200" kern="1200" dirty="0" err="1">
                <a:solidFill>
                  <a:schemeClr val="tx1"/>
                </a:solidFill>
                <a:effectLst/>
                <a:latin typeface="+mn-lt"/>
                <a:ea typeface="+mn-ea"/>
                <a:cs typeface="+mn-cs"/>
              </a:rPr>
              <a:t>Slotkin</a:t>
            </a:r>
            <a:r>
              <a:rPr lang="en-US" sz="1200" kern="1200" dirty="0">
                <a:solidFill>
                  <a:schemeClr val="tx1"/>
                </a:solidFill>
                <a:effectLst/>
                <a:latin typeface="+mn-lt"/>
                <a:ea typeface="+mn-ea"/>
                <a:cs typeface="+mn-cs"/>
              </a:rPr>
              <a:t> 5)</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Get</a:t>
            </a:r>
            <a:r>
              <a:rPr lang="en-US" sz="1200" kern="1200" baseline="0" dirty="0">
                <a:solidFill>
                  <a:schemeClr val="tx1"/>
                </a:solidFill>
                <a:effectLst/>
                <a:latin typeface="+mn-lt"/>
                <a:ea typeface="+mn-ea"/>
                <a:cs typeface="+mn-cs"/>
              </a:rPr>
              <a:t> students to go to handout.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ECC6305-E6E0-47B4-9816-CF32DAD0FFD1}" type="slidenum">
              <a:rPr lang="en-US" smtClean="0"/>
              <a:t>9</a:t>
            </a:fld>
            <a:endParaRPr lang="en-US"/>
          </a:p>
        </p:txBody>
      </p:sp>
    </p:spTree>
    <p:extLst>
      <p:ext uri="{BB962C8B-B14F-4D97-AF65-F5344CB8AC3E}">
        <p14:creationId xmlns:p14="http://schemas.microsoft.com/office/powerpoint/2010/main" val="3819482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C6305-E6E0-47B4-9816-CF32DAD0FFD1}" type="slidenum">
              <a:rPr lang="en-US" smtClean="0"/>
              <a:t>10</a:t>
            </a:fld>
            <a:endParaRPr lang="en-US"/>
          </a:p>
        </p:txBody>
      </p:sp>
    </p:spTree>
    <p:extLst>
      <p:ext uri="{BB962C8B-B14F-4D97-AF65-F5344CB8AC3E}">
        <p14:creationId xmlns:p14="http://schemas.microsoft.com/office/powerpoint/2010/main" val="348308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9D6FB37C-677A-4A22-AD99-D879F005C98D}" type="datetimeFigureOut">
              <a:rPr lang="en-US" smtClean="0"/>
              <a:t>1/17/2020</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7792A247-803A-42AA-8D31-EFCD321A85AB}"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6FB37C-677A-4A22-AD99-D879F005C98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2A247-803A-42AA-8D31-EFCD321A85A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6FB37C-677A-4A22-AD99-D879F005C98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7792A247-803A-42AA-8D31-EFCD321A85A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6FB37C-677A-4A22-AD99-D879F005C98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2A247-803A-42AA-8D31-EFCD321A85AB}"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9D6FB37C-677A-4A22-AD99-D879F005C98D}" type="datetimeFigureOut">
              <a:rPr lang="en-US" smtClean="0"/>
              <a:t>1/17/2020</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7792A247-803A-42AA-8D31-EFCD321A85AB}"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6FB37C-677A-4A22-AD99-D879F005C98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2A247-803A-42AA-8D31-EFCD321A85AB}"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6FB37C-677A-4A22-AD99-D879F005C98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92A247-803A-42AA-8D31-EFCD321A85AB}"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D6FB37C-677A-4A22-AD99-D879F005C98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92A247-803A-42AA-8D31-EFCD321A85AB}"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D6FB37C-677A-4A22-AD99-D879F005C98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92A247-803A-42AA-8D31-EFCD321A85A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6FB37C-677A-4A22-AD99-D879F005C98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7792A247-803A-42AA-8D31-EFCD321A85AB}"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6FB37C-677A-4A22-AD99-D879F005C98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2A247-803A-42AA-8D31-EFCD321A85AB}"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9D6FB37C-677A-4A22-AD99-D879F005C98D}" type="datetimeFigureOut">
              <a:rPr lang="en-US" smtClean="0"/>
              <a:t>1/17/2020</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7792A247-803A-42AA-8D31-EFCD321A85A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256_syllabus_2018.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255_annotation.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nature.com/scitable/content/ne0000/ne0000/ne0000/ne0000/6330362/pencil_sticky.jp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College_Success_Tips_Student_handbook_2010-11.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Dr. Bordelon</a:t>
            </a:r>
          </a:p>
        </p:txBody>
      </p:sp>
      <p:sp>
        <p:nvSpPr>
          <p:cNvPr id="2" name="Title 1"/>
          <p:cNvSpPr>
            <a:spLocks noGrp="1"/>
          </p:cNvSpPr>
          <p:nvPr>
            <p:ph type="title"/>
          </p:nvPr>
        </p:nvSpPr>
        <p:spPr/>
        <p:txBody>
          <a:bodyPr/>
          <a:lstStyle/>
          <a:p>
            <a:r>
              <a:rPr lang="en-US" dirty="0"/>
              <a:t>World literature: 1600 to Present</a:t>
            </a:r>
            <a:br>
              <a:rPr lang="en-US" dirty="0"/>
            </a:br>
            <a:r>
              <a:rPr lang="en-US" dirty="0"/>
              <a:t>introduction</a:t>
            </a:r>
          </a:p>
        </p:txBody>
      </p:sp>
    </p:spTree>
    <p:extLst>
      <p:ext uri="{BB962C8B-B14F-4D97-AF65-F5344CB8AC3E}">
        <p14:creationId xmlns:p14="http://schemas.microsoft.com/office/powerpoint/2010/main" val="4044717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dirty="0"/>
              <a:t>How does it represent a different culture/worldview than 21</a:t>
            </a:r>
            <a:r>
              <a:rPr lang="en-US" sz="4000" baseline="30000" dirty="0"/>
              <a:t>st</a:t>
            </a:r>
            <a:r>
              <a:rPr lang="en-US" sz="4000" dirty="0"/>
              <a:t> century Jersey shore?</a:t>
            </a:r>
          </a:p>
          <a:p>
            <a:r>
              <a:rPr lang="en-US" sz="4000" dirty="0"/>
              <a:t>How is it similar?</a:t>
            </a:r>
          </a:p>
        </p:txBody>
      </p:sp>
      <p:sp>
        <p:nvSpPr>
          <p:cNvPr id="3" name="Title 2"/>
          <p:cNvSpPr>
            <a:spLocks noGrp="1"/>
          </p:cNvSpPr>
          <p:nvPr>
            <p:ph type="title"/>
          </p:nvPr>
        </p:nvSpPr>
        <p:spPr/>
        <p:txBody>
          <a:bodyPr/>
          <a:lstStyle/>
          <a:p>
            <a:r>
              <a:rPr lang="en-US" dirty="0"/>
              <a:t>Reading world literature</a:t>
            </a:r>
          </a:p>
        </p:txBody>
      </p:sp>
    </p:spTree>
    <p:extLst>
      <p:ext uri="{BB962C8B-B14F-4D97-AF65-F5344CB8AC3E}">
        <p14:creationId xmlns:p14="http://schemas.microsoft.com/office/powerpoint/2010/main" val="2750624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3200" dirty="0"/>
              <a:t>Review work for next class in syllabus (come to class prepared for a quiz and to discuss the assigned reading).</a:t>
            </a:r>
          </a:p>
          <a:p>
            <a:r>
              <a:rPr lang="en-US" sz="3200" dirty="0"/>
              <a:t>Get started reading and annotating</a:t>
            </a:r>
          </a:p>
          <a:p>
            <a:r>
              <a:rPr lang="en-US" sz="3200" dirty="0"/>
              <a:t>Review notes on course site</a:t>
            </a:r>
          </a:p>
          <a:p>
            <a:r>
              <a:rPr lang="en-US" sz="3200" dirty="0"/>
              <a:t>Try setting aside particular times each week to complete course work.</a:t>
            </a:r>
          </a:p>
          <a:p>
            <a:r>
              <a:rPr lang="en-US" sz="3200" dirty="0"/>
              <a:t>Looking forward to your thinking on the work.</a:t>
            </a:r>
          </a:p>
        </p:txBody>
      </p:sp>
      <p:sp>
        <p:nvSpPr>
          <p:cNvPr id="3" name="Title 2"/>
          <p:cNvSpPr>
            <a:spLocks noGrp="1"/>
          </p:cNvSpPr>
          <p:nvPr>
            <p:ph type="title"/>
          </p:nvPr>
        </p:nvSpPr>
        <p:spPr/>
        <p:txBody>
          <a:bodyPr/>
          <a:lstStyle/>
          <a:p>
            <a:r>
              <a:rPr lang="en-US" dirty="0"/>
              <a:t>Time to get started</a:t>
            </a:r>
          </a:p>
        </p:txBody>
      </p:sp>
    </p:spTree>
    <p:extLst>
      <p:ext uri="{BB962C8B-B14F-4D97-AF65-F5344CB8AC3E}">
        <p14:creationId xmlns:p14="http://schemas.microsoft.com/office/powerpoint/2010/main" val="1064043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400" dirty="0">
                <a:hlinkClick r:id="rId2" action="ppaction://hlinkfile"/>
              </a:rPr>
              <a:t>Syllabus</a:t>
            </a:r>
            <a:endParaRPr lang="en-US" sz="4400" dirty="0"/>
          </a:p>
          <a:p>
            <a:r>
              <a:rPr lang="en-US" sz="4400" dirty="0"/>
              <a:t>Introduction</a:t>
            </a:r>
          </a:p>
          <a:p>
            <a:r>
              <a:rPr lang="en-US" sz="4400" dirty="0"/>
              <a:t>Website</a:t>
            </a:r>
          </a:p>
        </p:txBody>
      </p:sp>
      <p:sp>
        <p:nvSpPr>
          <p:cNvPr id="3" name="Title 2"/>
          <p:cNvSpPr>
            <a:spLocks noGrp="1"/>
          </p:cNvSpPr>
          <p:nvPr>
            <p:ph type="title"/>
          </p:nvPr>
        </p:nvSpPr>
        <p:spPr/>
        <p:txBody>
          <a:bodyPr/>
          <a:lstStyle/>
          <a:p>
            <a:r>
              <a:rPr lang="en-US" dirty="0"/>
              <a:t>Course basics</a:t>
            </a:r>
          </a:p>
        </p:txBody>
      </p:sp>
    </p:spTree>
    <p:extLst>
      <p:ext uri="{BB962C8B-B14F-4D97-AF65-F5344CB8AC3E}">
        <p14:creationId xmlns:p14="http://schemas.microsoft.com/office/powerpoint/2010/main" val="1654273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2362200"/>
            <a:ext cx="7191136" cy="369332"/>
          </a:xfrm>
          <a:prstGeom prst="rect">
            <a:avLst/>
          </a:prstGeom>
          <a:noFill/>
        </p:spPr>
        <p:txBody>
          <a:bodyPr wrap="none" rtlCol="0">
            <a:spAutoFit/>
          </a:bodyPr>
          <a:lstStyle/>
          <a:p>
            <a:r>
              <a:rPr lang="en-US" dirty="0"/>
              <a:t>Simple: The study of literature from 1600 to today from other countries </a:t>
            </a:r>
          </a:p>
        </p:txBody>
      </p:sp>
      <p:sp>
        <p:nvSpPr>
          <p:cNvPr id="3" name="Title 2"/>
          <p:cNvSpPr>
            <a:spLocks noGrp="1"/>
          </p:cNvSpPr>
          <p:nvPr>
            <p:ph type="title"/>
          </p:nvPr>
        </p:nvSpPr>
        <p:spPr/>
        <p:txBody>
          <a:bodyPr/>
          <a:lstStyle/>
          <a:p>
            <a:r>
              <a:rPr lang="en-US" dirty="0"/>
              <a:t>What is World Lit</a:t>
            </a:r>
          </a:p>
        </p:txBody>
      </p:sp>
      <p:pic>
        <p:nvPicPr>
          <p:cNvPr id="5" name="Picture 4">
            <a:extLst>
              <a:ext uri="{FF2B5EF4-FFF2-40B4-BE49-F238E27FC236}">
                <a16:creationId xmlns:a16="http://schemas.microsoft.com/office/drawing/2014/main" id="{7593F750-499A-407B-8304-6008649D4B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892029"/>
            <a:ext cx="2877671" cy="2468880"/>
          </a:xfrm>
          <a:prstGeom prst="rect">
            <a:avLst/>
          </a:prstGeom>
        </p:spPr>
      </p:pic>
      <p:pic>
        <p:nvPicPr>
          <p:cNvPr id="7" name="Picture 6">
            <a:extLst>
              <a:ext uri="{FF2B5EF4-FFF2-40B4-BE49-F238E27FC236}">
                <a16:creationId xmlns:a16="http://schemas.microsoft.com/office/drawing/2014/main" id="{3DEAE090-D65D-45A9-A8C5-4A6453FD3F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7075" y="3124200"/>
            <a:ext cx="2253996" cy="2802636"/>
          </a:xfrm>
          <a:prstGeom prst="rect">
            <a:avLst/>
          </a:prstGeom>
        </p:spPr>
      </p:pic>
      <p:pic>
        <p:nvPicPr>
          <p:cNvPr id="9" name="Picture 8">
            <a:extLst>
              <a:ext uri="{FF2B5EF4-FFF2-40B4-BE49-F238E27FC236}">
                <a16:creationId xmlns:a16="http://schemas.microsoft.com/office/drawing/2014/main" id="{CAD50299-A811-46CF-9AA6-5AA0DBAED8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200" y="2731532"/>
            <a:ext cx="2571750" cy="3771900"/>
          </a:xfrm>
          <a:prstGeom prst="rect">
            <a:avLst/>
          </a:prstGeom>
        </p:spPr>
      </p:pic>
      <p:pic>
        <p:nvPicPr>
          <p:cNvPr id="21" name="Picture 20">
            <a:extLst>
              <a:ext uri="{FF2B5EF4-FFF2-40B4-BE49-F238E27FC236}">
                <a16:creationId xmlns:a16="http://schemas.microsoft.com/office/drawing/2014/main" id="{F42095DB-DA22-448D-8C4C-4D78F7AA448C}"/>
              </a:ext>
            </a:extLst>
          </p:cNvPr>
          <p:cNvPicPr>
            <a:picLocks noChangeAspect="1"/>
          </p:cNvPicPr>
          <p:nvPr/>
        </p:nvPicPr>
        <p:blipFill rotWithShape="1">
          <a:blip r:embed="rId6">
            <a:extLst>
              <a:ext uri="{28A0092B-C50C-407E-A947-70E740481C1C}">
                <a14:useLocalDpi xmlns:a14="http://schemas.microsoft.com/office/drawing/2010/main" val="0"/>
              </a:ext>
            </a:extLst>
          </a:blip>
          <a:srcRect l="19428" t="11322" r="21111" b="8497"/>
          <a:stretch/>
        </p:blipFill>
        <p:spPr>
          <a:xfrm>
            <a:off x="2282211" y="1657819"/>
            <a:ext cx="3526096" cy="4754880"/>
          </a:xfrm>
          <a:prstGeom prst="rect">
            <a:avLst/>
          </a:prstGeom>
        </p:spPr>
      </p:pic>
      <p:pic>
        <p:nvPicPr>
          <p:cNvPr id="22" name="Picture 21">
            <a:extLst>
              <a:ext uri="{FF2B5EF4-FFF2-40B4-BE49-F238E27FC236}">
                <a16:creationId xmlns:a16="http://schemas.microsoft.com/office/drawing/2014/main" id="{C2969193-54AF-47A4-ABC7-86B4D86B377A}"/>
              </a:ext>
            </a:extLst>
          </p:cNvPr>
          <p:cNvPicPr>
            <a:picLocks noChangeAspect="1"/>
          </p:cNvPicPr>
          <p:nvPr/>
        </p:nvPicPr>
        <p:blipFill>
          <a:blip r:embed="rId7"/>
          <a:stretch>
            <a:fillRect/>
          </a:stretch>
        </p:blipFill>
        <p:spPr>
          <a:xfrm>
            <a:off x="2801665" y="1846828"/>
            <a:ext cx="2855170" cy="4389120"/>
          </a:xfrm>
          <a:prstGeom prst="rect">
            <a:avLst/>
          </a:prstGeom>
        </p:spPr>
      </p:pic>
      <p:pic>
        <p:nvPicPr>
          <p:cNvPr id="11" name="Picture 10">
            <a:extLst>
              <a:ext uri="{FF2B5EF4-FFF2-40B4-BE49-F238E27FC236}">
                <a16:creationId xmlns:a16="http://schemas.microsoft.com/office/drawing/2014/main" id="{6D266624-7F23-4202-8117-42C43AF72A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0" y="1977629"/>
            <a:ext cx="2809477" cy="4572000"/>
          </a:xfrm>
          <a:prstGeom prst="rect">
            <a:avLst/>
          </a:prstGeom>
        </p:spPr>
      </p:pic>
      <p:pic>
        <p:nvPicPr>
          <p:cNvPr id="13" name="Picture 12">
            <a:extLst>
              <a:ext uri="{FF2B5EF4-FFF2-40B4-BE49-F238E27FC236}">
                <a16:creationId xmlns:a16="http://schemas.microsoft.com/office/drawing/2014/main" id="{FC2323F1-5BC8-40DD-902C-C7C8D25E443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96866" y="2731532"/>
            <a:ext cx="2374118" cy="3840480"/>
          </a:xfrm>
          <a:prstGeom prst="rect">
            <a:avLst/>
          </a:prstGeom>
        </p:spPr>
      </p:pic>
      <p:pic>
        <p:nvPicPr>
          <p:cNvPr id="24" name="Picture 23">
            <a:extLst>
              <a:ext uri="{FF2B5EF4-FFF2-40B4-BE49-F238E27FC236}">
                <a16:creationId xmlns:a16="http://schemas.microsoft.com/office/drawing/2014/main" id="{48F53B9C-19BD-43C6-B140-3F7A97CC494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84622" y="1682665"/>
            <a:ext cx="3169920" cy="4754880"/>
          </a:xfrm>
          <a:prstGeom prst="rect">
            <a:avLst/>
          </a:prstGeom>
        </p:spPr>
      </p:pic>
      <p:pic>
        <p:nvPicPr>
          <p:cNvPr id="15" name="Picture 14">
            <a:extLst>
              <a:ext uri="{FF2B5EF4-FFF2-40B4-BE49-F238E27FC236}">
                <a16:creationId xmlns:a16="http://schemas.microsoft.com/office/drawing/2014/main" id="{E9552989-4E38-4AF8-AD11-FC446ED1DF5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25981" y="2128030"/>
            <a:ext cx="2758689" cy="4206240"/>
          </a:xfrm>
          <a:prstGeom prst="rect">
            <a:avLst/>
          </a:prstGeom>
        </p:spPr>
      </p:pic>
      <p:pic>
        <p:nvPicPr>
          <p:cNvPr id="17" name="Picture 16">
            <a:extLst>
              <a:ext uri="{FF2B5EF4-FFF2-40B4-BE49-F238E27FC236}">
                <a16:creationId xmlns:a16="http://schemas.microsoft.com/office/drawing/2014/main" id="{128AE85E-BADB-48B9-8DEF-0337B234405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16185" y="1674845"/>
            <a:ext cx="3216557" cy="4937760"/>
          </a:xfrm>
          <a:prstGeom prst="rect">
            <a:avLst/>
          </a:prstGeom>
        </p:spPr>
      </p:pic>
    </p:spTree>
    <p:extLst>
      <p:ext uri="{BB962C8B-B14F-4D97-AF65-F5344CB8AC3E}">
        <p14:creationId xmlns:p14="http://schemas.microsoft.com/office/powerpoint/2010/main" val="252795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Where are we?</a:t>
            </a:r>
          </a:p>
        </p:txBody>
      </p:sp>
      <p:pic>
        <p:nvPicPr>
          <p:cNvPr id="4" name="Picture 3">
            <a:extLst>
              <a:ext uri="{FF2B5EF4-FFF2-40B4-BE49-F238E27FC236}">
                <a16:creationId xmlns:a16="http://schemas.microsoft.com/office/drawing/2014/main" id="{C0870521-7EE2-4677-A987-DDBF2B0A5DFC}"/>
              </a:ext>
            </a:extLst>
          </p:cNvPr>
          <p:cNvPicPr>
            <a:picLocks noChangeAspect="1"/>
          </p:cNvPicPr>
          <p:nvPr/>
        </p:nvPicPr>
        <p:blipFill rotWithShape="1">
          <a:blip r:embed="rId3"/>
          <a:srcRect t="18391" b="15402"/>
          <a:stretch/>
        </p:blipFill>
        <p:spPr>
          <a:xfrm>
            <a:off x="914400" y="1676400"/>
            <a:ext cx="7115187" cy="4937760"/>
          </a:xfrm>
          <a:prstGeom prst="rect">
            <a:avLst/>
          </a:prstGeom>
        </p:spPr>
      </p:pic>
    </p:spTree>
    <p:extLst>
      <p:ext uri="{BB962C8B-B14F-4D97-AF65-F5344CB8AC3E}">
        <p14:creationId xmlns:p14="http://schemas.microsoft.com/office/powerpoint/2010/main" val="3100443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107" y="4401403"/>
            <a:ext cx="7950693" cy="703997"/>
          </a:xfrm>
        </p:spPr>
        <p:txBody>
          <a:bodyPr>
            <a:noAutofit/>
          </a:bodyPr>
          <a:lstStyle/>
          <a:p>
            <a:r>
              <a:rPr lang="en-US" sz="3200" dirty="0"/>
              <a:t>Discuss – as a class and in groups</a:t>
            </a:r>
          </a:p>
        </p:txBody>
      </p:sp>
      <p:sp>
        <p:nvSpPr>
          <p:cNvPr id="2" name="Title 1"/>
          <p:cNvSpPr>
            <a:spLocks noGrp="1"/>
          </p:cNvSpPr>
          <p:nvPr>
            <p:ph type="title"/>
          </p:nvPr>
        </p:nvSpPr>
        <p:spPr/>
        <p:txBody>
          <a:bodyPr/>
          <a:lstStyle/>
          <a:p>
            <a:r>
              <a:rPr lang="en-US" dirty="0"/>
              <a:t>What will we do?</a:t>
            </a:r>
          </a:p>
        </p:txBody>
      </p:sp>
      <p:sp>
        <p:nvSpPr>
          <p:cNvPr id="5" name="Content Placeholder 2"/>
          <p:cNvSpPr txBox="1">
            <a:spLocks/>
          </p:cNvSpPr>
          <p:nvPr/>
        </p:nvSpPr>
        <p:spPr>
          <a:xfrm>
            <a:off x="838201" y="3581401"/>
            <a:ext cx="6248400" cy="609599"/>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sz="3200" dirty="0"/>
              <a:t>Read and </a:t>
            </a:r>
            <a:r>
              <a:rPr lang="en-US" sz="3200" dirty="0">
                <a:hlinkClick r:id="rId3" action="ppaction://hlinkfile"/>
              </a:rPr>
              <a:t>annotate</a:t>
            </a:r>
            <a:r>
              <a:rPr lang="en-US" sz="3200" dirty="0"/>
              <a:t> and think</a:t>
            </a:r>
          </a:p>
        </p:txBody>
      </p:sp>
      <p:sp>
        <p:nvSpPr>
          <p:cNvPr id="6" name="Content Placeholder 2"/>
          <p:cNvSpPr txBox="1">
            <a:spLocks/>
          </p:cNvSpPr>
          <p:nvPr/>
        </p:nvSpPr>
        <p:spPr>
          <a:xfrm>
            <a:off x="1447800" y="5257801"/>
            <a:ext cx="8407893" cy="609599"/>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sz="3200" dirty="0"/>
              <a:t>Communicate ideas in writing.</a:t>
            </a:r>
          </a:p>
        </p:txBody>
      </p:sp>
      <p:sp>
        <p:nvSpPr>
          <p:cNvPr id="7" name="Content Placeholder 2"/>
          <p:cNvSpPr txBox="1">
            <a:spLocks/>
          </p:cNvSpPr>
          <p:nvPr/>
        </p:nvSpPr>
        <p:spPr>
          <a:xfrm>
            <a:off x="381000" y="1905001"/>
            <a:ext cx="8407893" cy="609599"/>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sz="3200" dirty="0"/>
              <a:t>Learn</a:t>
            </a:r>
            <a:endParaRPr lang="en-US" dirty="0"/>
          </a:p>
        </p:txBody>
      </p:sp>
      <p:sp>
        <p:nvSpPr>
          <p:cNvPr id="8" name="Content Placeholder 2"/>
          <p:cNvSpPr txBox="1">
            <a:spLocks/>
          </p:cNvSpPr>
          <p:nvPr/>
        </p:nvSpPr>
        <p:spPr>
          <a:xfrm>
            <a:off x="609600" y="2743201"/>
            <a:ext cx="8407893" cy="761999"/>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sz="3200" dirty="0"/>
              <a:t>Understand</a:t>
            </a:r>
            <a:endParaRPr lang="en-US" dirty="0"/>
          </a:p>
        </p:txBody>
      </p:sp>
      <p:sp>
        <p:nvSpPr>
          <p:cNvPr id="9" name="Rectangle 8">
            <a:hlinkClick r:id="rId4"/>
          </p:cNvPr>
          <p:cNvSpPr/>
          <p:nvPr/>
        </p:nvSpPr>
        <p:spPr>
          <a:xfrm>
            <a:off x="7086601" y="3428999"/>
            <a:ext cx="1600199" cy="4571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02129" y="2590800"/>
            <a:ext cx="7620000" cy="2585323"/>
          </a:xfrm>
          <a:prstGeom prst="rect">
            <a:avLst/>
          </a:prstGeom>
          <a:solidFill>
            <a:schemeClr val="bg2"/>
          </a:solidFill>
        </p:spPr>
        <p:txBody>
          <a:bodyPr wrap="square">
            <a:spAutoFit/>
          </a:bodyPr>
          <a:lstStyle/>
          <a:p>
            <a:endParaRPr lang="en-US" dirty="0"/>
          </a:p>
          <a:p>
            <a:endParaRPr lang="en-US" dirty="0"/>
          </a:p>
          <a:p>
            <a:r>
              <a:rPr lang="en-US" dirty="0"/>
              <a:t>“To read well, that is, to read true books in a true spirit, is a noble exercise, and one that will task the reader more than any exercise which the customs of the day esteem.  It requires a training such as the athletes underwent, the steady intention almost of the whole life to this object.  Books must be read as deliberately and reservedly as they were written” (Thoreau)</a:t>
            </a:r>
          </a:p>
          <a:p>
            <a:endParaRPr lang="en-US" dirty="0"/>
          </a:p>
          <a:p>
            <a:endParaRPr lang="en-US" dirty="0"/>
          </a:p>
        </p:txBody>
      </p:sp>
    </p:spTree>
    <p:extLst>
      <p:ext uri="{BB962C8B-B14F-4D97-AF65-F5344CB8AC3E}">
        <p14:creationId xmlns:p14="http://schemas.microsoft.com/office/powerpoint/2010/main" val="333939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8"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99449" y="2014706"/>
            <a:ext cx="3912353" cy="646331"/>
          </a:xfrm>
          <a:prstGeom prst="rect">
            <a:avLst/>
          </a:prstGeom>
          <a:noFill/>
        </p:spPr>
        <p:txBody>
          <a:bodyPr wrap="none" rtlCol="0">
            <a:spAutoFit/>
          </a:bodyPr>
          <a:lstStyle/>
          <a:p>
            <a:r>
              <a:rPr lang="en-US" sz="3600" dirty="0"/>
              <a:t>Let’s start with you</a:t>
            </a:r>
            <a:endParaRPr lang="en-US" dirty="0"/>
          </a:p>
        </p:txBody>
      </p:sp>
      <p:sp>
        <p:nvSpPr>
          <p:cNvPr id="2" name="Content Placeholder 1"/>
          <p:cNvSpPr>
            <a:spLocks noGrp="1"/>
          </p:cNvSpPr>
          <p:nvPr>
            <p:ph idx="1"/>
          </p:nvPr>
        </p:nvSpPr>
        <p:spPr>
          <a:xfrm>
            <a:off x="609600" y="3276600"/>
            <a:ext cx="7897504" cy="1219200"/>
          </a:xfrm>
        </p:spPr>
        <p:txBody>
          <a:bodyPr>
            <a:normAutofit/>
          </a:bodyPr>
          <a:lstStyle/>
          <a:p>
            <a:pPr marL="45720" indent="0">
              <a:buNone/>
            </a:pPr>
            <a:r>
              <a:rPr lang="en-US" sz="1800" dirty="0">
                <a:solidFill>
                  <a:schemeClr val="tx1"/>
                </a:solidFill>
              </a:rPr>
              <a:t>Travis </a:t>
            </a:r>
            <a:r>
              <a:rPr lang="en-US" sz="1800" dirty="0" err="1">
                <a:solidFill>
                  <a:schemeClr val="tx1"/>
                </a:solidFill>
              </a:rPr>
              <a:t>Proulx</a:t>
            </a:r>
            <a:r>
              <a:rPr lang="en-US" sz="1800" dirty="0">
                <a:solidFill>
                  <a:schemeClr val="tx1"/>
                </a:solidFill>
              </a:rPr>
              <a:t> and Steven J. Heine found that subjects who read works which deeply challenge their preconceived views of the world had improved scores on pattern recognition tests and thus “demonstrated enhanced learning.”</a:t>
            </a:r>
          </a:p>
        </p:txBody>
      </p:sp>
      <p:sp>
        <p:nvSpPr>
          <p:cNvPr id="5" name="TextBox 4"/>
          <p:cNvSpPr txBox="1"/>
          <p:nvPr/>
        </p:nvSpPr>
        <p:spPr>
          <a:xfrm>
            <a:off x="647700" y="1810161"/>
            <a:ext cx="7924800" cy="992007"/>
          </a:xfrm>
          <a:prstGeom prst="rect">
            <a:avLst/>
          </a:prstGeom>
          <a:solidFill>
            <a:schemeClr val="bg2"/>
          </a:solidFill>
        </p:spPr>
        <p:txBody>
          <a:bodyPr wrap="square" rtlCol="0">
            <a:spAutoFit/>
          </a:bodyPr>
          <a:lstStyle/>
          <a:p>
            <a:r>
              <a:rPr lang="en-US" dirty="0"/>
              <a:t>Theory of Mind (</a:t>
            </a:r>
            <a:r>
              <a:rPr lang="en-US" dirty="0" err="1"/>
              <a:t>ToM</a:t>
            </a:r>
            <a:r>
              <a:rPr lang="en-US" dirty="0"/>
              <a:t>) "The capacity to identify and understand others’ subjective states [ . . . .which] allows successful navigation of complex social relationships and helps to support the empathic responses that maintain them" (Comer Kidd and </a:t>
            </a:r>
            <a:r>
              <a:rPr lang="en-US" dirty="0" err="1"/>
              <a:t>Castano</a:t>
            </a:r>
            <a:r>
              <a:rPr lang="en-US" dirty="0"/>
              <a:t>).</a:t>
            </a:r>
          </a:p>
        </p:txBody>
      </p:sp>
      <p:sp>
        <p:nvSpPr>
          <p:cNvPr id="6" name="Rectangle 5"/>
          <p:cNvSpPr/>
          <p:nvPr/>
        </p:nvSpPr>
        <p:spPr>
          <a:xfrm>
            <a:off x="647700" y="1830039"/>
            <a:ext cx="7658100" cy="1200329"/>
          </a:xfrm>
          <a:prstGeom prst="rect">
            <a:avLst/>
          </a:prstGeom>
          <a:solidFill>
            <a:schemeClr val="bg2"/>
          </a:solidFill>
        </p:spPr>
        <p:txBody>
          <a:bodyPr wrap="square">
            <a:spAutoFit/>
          </a:bodyPr>
          <a:lstStyle/>
          <a:p>
            <a:r>
              <a:rPr lang="en-US" dirty="0"/>
              <a:t>“the worlds of literary fiction are replete with complicated individuals whose inner lives are rarely easily discerned but warrant exploration” (Comer Kidd and </a:t>
            </a:r>
            <a:r>
              <a:rPr lang="en-US" dirty="0" err="1"/>
              <a:t>Castano</a:t>
            </a:r>
            <a:r>
              <a:rPr lang="en-US" dirty="0"/>
              <a:t>).</a:t>
            </a:r>
          </a:p>
          <a:p>
            <a:endParaRPr lang="en-US" dirty="0"/>
          </a:p>
        </p:txBody>
      </p:sp>
      <p:sp>
        <p:nvSpPr>
          <p:cNvPr id="3" name="Title 2"/>
          <p:cNvSpPr>
            <a:spLocks noGrp="1"/>
          </p:cNvSpPr>
          <p:nvPr>
            <p:ph type="title"/>
          </p:nvPr>
        </p:nvSpPr>
        <p:spPr/>
        <p:txBody>
          <a:bodyPr/>
          <a:lstStyle/>
          <a:p>
            <a:r>
              <a:rPr lang="en-US" dirty="0"/>
              <a:t>“What’s in it for me?”</a:t>
            </a:r>
          </a:p>
        </p:txBody>
      </p:sp>
      <p:sp>
        <p:nvSpPr>
          <p:cNvPr id="8" name="TextBox 7"/>
          <p:cNvSpPr txBox="1"/>
          <p:nvPr/>
        </p:nvSpPr>
        <p:spPr>
          <a:xfrm>
            <a:off x="647700" y="4584710"/>
            <a:ext cx="7924800" cy="1678781"/>
          </a:xfrm>
          <a:prstGeom prst="rect">
            <a:avLst/>
          </a:prstGeom>
          <a:noFill/>
        </p:spPr>
        <p:txBody>
          <a:bodyPr wrap="square" rtlCol="0">
            <a:spAutoFit/>
          </a:bodyPr>
          <a:lstStyle/>
          <a:p>
            <a:r>
              <a:rPr lang="en-US" dirty="0"/>
              <a:t>Sociological critics “consider works of art, I think, as strategies for selecting enemies, and allies, for socializing losses, for warding off evil eye, for purification, propitiation, and </a:t>
            </a:r>
            <a:r>
              <a:rPr lang="en-US" dirty="0" err="1"/>
              <a:t>desanctification</a:t>
            </a:r>
            <a:r>
              <a:rPr lang="en-US" dirty="0"/>
              <a:t>, consolation and vengeance, admonition and exhortation, implicit commands or instructions of one sort or another.  Art forms like ‘tragedy’ or ‘comedy’ or ‘satire’ would be treated as </a:t>
            </a:r>
            <a:r>
              <a:rPr lang="en-US" i="1" dirty="0" err="1"/>
              <a:t>equipments</a:t>
            </a:r>
            <a:r>
              <a:rPr lang="en-US" i="1" dirty="0"/>
              <a:t> for living</a:t>
            </a:r>
            <a:r>
              <a:rPr lang="en-US" dirty="0"/>
              <a:t>, that size up situations in various ways and in keeping with correspondingly various attitudes” (Burke 81)</a:t>
            </a:r>
          </a:p>
        </p:txBody>
      </p:sp>
    </p:spTree>
    <p:extLst>
      <p:ext uri="{BB962C8B-B14F-4D97-AF65-F5344CB8AC3E}">
        <p14:creationId xmlns:p14="http://schemas.microsoft.com/office/powerpoint/2010/main" val="367529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P spid="6"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to do well</a:t>
            </a:r>
          </a:p>
        </p:txBody>
      </p:sp>
      <p:sp>
        <p:nvSpPr>
          <p:cNvPr id="4" name="TextBox 3"/>
          <p:cNvSpPr txBox="1"/>
          <p:nvPr/>
        </p:nvSpPr>
        <p:spPr>
          <a:xfrm>
            <a:off x="685800" y="2362200"/>
            <a:ext cx="1271502" cy="769441"/>
          </a:xfrm>
          <a:prstGeom prst="rect">
            <a:avLst/>
          </a:prstGeom>
          <a:noFill/>
        </p:spPr>
        <p:txBody>
          <a:bodyPr wrap="none" rtlCol="0">
            <a:spAutoFit/>
          </a:bodyPr>
          <a:lstStyle/>
          <a:p>
            <a:r>
              <a:rPr lang="en-US" sz="4400" dirty="0"/>
              <a:t>Plan</a:t>
            </a:r>
          </a:p>
        </p:txBody>
      </p:sp>
      <p:sp>
        <p:nvSpPr>
          <p:cNvPr id="5" name="TextBox 4"/>
          <p:cNvSpPr txBox="1"/>
          <p:nvPr/>
        </p:nvSpPr>
        <p:spPr>
          <a:xfrm>
            <a:off x="1014498" y="3352800"/>
            <a:ext cx="1382110" cy="769441"/>
          </a:xfrm>
          <a:prstGeom prst="rect">
            <a:avLst/>
          </a:prstGeom>
          <a:noFill/>
        </p:spPr>
        <p:txBody>
          <a:bodyPr wrap="none" rtlCol="0">
            <a:spAutoFit/>
          </a:bodyPr>
          <a:lstStyle/>
          <a:p>
            <a:r>
              <a:rPr lang="en-US" sz="4400" dirty="0">
                <a:hlinkClick r:id="rId3" action="ppaction://hlinkfile"/>
              </a:rPr>
              <a:t>Time</a:t>
            </a:r>
            <a:endParaRPr lang="en-US" sz="4400" dirty="0"/>
          </a:p>
        </p:txBody>
      </p:sp>
      <p:sp>
        <p:nvSpPr>
          <p:cNvPr id="6" name="TextBox 5"/>
          <p:cNvSpPr txBox="1"/>
          <p:nvPr/>
        </p:nvSpPr>
        <p:spPr>
          <a:xfrm>
            <a:off x="1473951" y="4419600"/>
            <a:ext cx="6170600" cy="769441"/>
          </a:xfrm>
          <a:prstGeom prst="rect">
            <a:avLst/>
          </a:prstGeom>
          <a:noFill/>
        </p:spPr>
        <p:txBody>
          <a:bodyPr wrap="none" rtlCol="0">
            <a:spAutoFit/>
          </a:bodyPr>
          <a:lstStyle/>
          <a:p>
            <a:r>
              <a:rPr lang="en-US" sz="4400" dirty="0"/>
              <a:t>Persistence and Tenacity</a:t>
            </a:r>
          </a:p>
        </p:txBody>
      </p:sp>
    </p:spTree>
    <p:extLst>
      <p:ext uri="{BB962C8B-B14F-4D97-AF65-F5344CB8AC3E}">
        <p14:creationId xmlns:p14="http://schemas.microsoft.com/office/powerpoint/2010/main" val="1776932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057400"/>
            <a:ext cx="8407893" cy="4224529"/>
          </a:xfrm>
        </p:spPr>
        <p:txBody>
          <a:bodyPr>
            <a:noAutofit/>
          </a:bodyPr>
          <a:lstStyle/>
          <a:p>
            <a:pPr marL="45720" indent="0">
              <a:buNone/>
            </a:pPr>
            <a:r>
              <a:rPr lang="en-US" sz="1200" b="1" dirty="0"/>
              <a:t>Fixed Mindset</a:t>
            </a:r>
          </a:p>
          <a:p>
            <a:pPr marL="45720" indent="0">
              <a:buNone/>
            </a:pPr>
            <a:r>
              <a:rPr lang="en-US" sz="1200" dirty="0"/>
              <a:t>“In a fixed mindset, people believe their basic qualities, like their intelligence or talent, are simply fixed traits. They spend their time documenting their intelligence or talent instead of developing them. They also believe that talent alone creates success—without effort.” </a:t>
            </a:r>
            <a:r>
              <a:rPr lang="en-US" sz="1200" dirty="0" err="1"/>
              <a:t>Dweck’s</a:t>
            </a:r>
            <a:r>
              <a:rPr lang="en-US" sz="1200" dirty="0"/>
              <a:t> research suggests that students who have adopted a fixed mindset—the belief that they are either “smart” or “dumb” and there is no way to change this, for example—may learn less than they could or learn at a slower rate, while also shying away from challenges (since poor performance might either confirm they can’t learn, if they believe they are “dumb,” or indicate that they are less intelligent than they think, if they believe they are “smart”). </a:t>
            </a:r>
            <a:r>
              <a:rPr lang="en-US" sz="1200" dirty="0" err="1"/>
              <a:t>Dweck’s</a:t>
            </a:r>
            <a:r>
              <a:rPr lang="en-US" sz="1200" dirty="0"/>
              <a:t> findings also suggest that when students with fixed mindsets fail at something, as they inevitably will, they tend to tell themselves they can’t or won’t be able to do it (“I just can’t learn Algebra”), or they make excuses to rationalize the failure (“I would have passed the test if I had had more time to study”).</a:t>
            </a:r>
          </a:p>
          <a:p>
            <a:pPr marL="45720" indent="0">
              <a:buNone/>
            </a:pPr>
            <a:endParaRPr lang="en-US" sz="1200" dirty="0"/>
          </a:p>
          <a:p>
            <a:pPr marL="45720" indent="0">
              <a:buNone/>
            </a:pPr>
            <a:r>
              <a:rPr lang="en-US" sz="1200" b="1" dirty="0"/>
              <a:t>Growth </a:t>
            </a:r>
            <a:r>
              <a:rPr lang="en-US" sz="1200" b="1" dirty="0" err="1"/>
              <a:t>Mindest</a:t>
            </a:r>
            <a:endParaRPr lang="en-US" sz="1200" b="1" dirty="0"/>
          </a:p>
          <a:p>
            <a:pPr marL="45720" indent="0">
              <a:buNone/>
            </a:pPr>
            <a:r>
              <a:rPr lang="en-US" sz="1200" dirty="0"/>
              <a:t>“In a growth mindset, people believe that their most basic abilities can be developed through dedication and hard work—brains and talent are just the starting point. This view creates a love of learning and a resilience that is essential for great accomplishment,” writes </a:t>
            </a:r>
            <a:r>
              <a:rPr lang="en-US" sz="1200" dirty="0" err="1"/>
              <a:t>Dweck</a:t>
            </a:r>
            <a:r>
              <a:rPr lang="en-US" sz="1200" dirty="0"/>
              <a:t>. Students who embrace growth mindsets—the belief that they can learn more or become smarter if they work hard and persevere—may learn more, learn it more quickly, and view challenges and failures as opportunities to improve their learning and skills</a:t>
            </a:r>
          </a:p>
        </p:txBody>
      </p:sp>
      <p:sp>
        <p:nvSpPr>
          <p:cNvPr id="3" name="Title 2"/>
          <p:cNvSpPr>
            <a:spLocks noGrp="1"/>
          </p:cNvSpPr>
          <p:nvPr>
            <p:ph type="title"/>
          </p:nvPr>
        </p:nvSpPr>
        <p:spPr/>
        <p:txBody>
          <a:bodyPr/>
          <a:lstStyle/>
          <a:p>
            <a:r>
              <a:rPr lang="en-US" dirty="0" err="1"/>
              <a:t>Dweck</a:t>
            </a:r>
            <a:r>
              <a:rPr lang="en-US" dirty="0"/>
              <a:t>: Growth Mindset</a:t>
            </a:r>
          </a:p>
        </p:txBody>
      </p:sp>
    </p:spTree>
    <p:extLst>
      <p:ext uri="{BB962C8B-B14F-4D97-AF65-F5344CB8AC3E}">
        <p14:creationId xmlns:p14="http://schemas.microsoft.com/office/powerpoint/2010/main" val="467962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4449033"/>
            <a:ext cx="4321761" cy="369332"/>
          </a:xfrm>
          <a:prstGeom prst="rect">
            <a:avLst/>
          </a:prstGeom>
          <a:noFill/>
        </p:spPr>
        <p:txBody>
          <a:bodyPr wrap="none" rtlCol="0">
            <a:spAutoFit/>
          </a:bodyPr>
          <a:lstStyle/>
          <a:p>
            <a:r>
              <a:rPr lang="en-US" i="1" dirty="0"/>
              <a:t>Mythos</a:t>
            </a:r>
            <a:r>
              <a:rPr lang="en-US" dirty="0"/>
              <a:t> in Greek means “story” or “rumor”</a:t>
            </a:r>
            <a:endParaRPr lang="en-US" i="1" dirty="0"/>
          </a:p>
        </p:txBody>
      </p:sp>
      <p:sp>
        <p:nvSpPr>
          <p:cNvPr id="3" name="Title 2"/>
          <p:cNvSpPr>
            <a:spLocks noGrp="1"/>
          </p:cNvSpPr>
          <p:nvPr>
            <p:ph type="title"/>
          </p:nvPr>
        </p:nvSpPr>
        <p:spPr/>
        <p:txBody>
          <a:bodyPr/>
          <a:lstStyle/>
          <a:p>
            <a:r>
              <a:rPr lang="en-US" dirty="0"/>
              <a:t>myths</a:t>
            </a:r>
          </a:p>
        </p:txBody>
      </p:sp>
      <p:sp>
        <p:nvSpPr>
          <p:cNvPr id="4" name="TextBox 3"/>
          <p:cNvSpPr txBox="1"/>
          <p:nvPr/>
        </p:nvSpPr>
        <p:spPr>
          <a:xfrm>
            <a:off x="419100" y="1923871"/>
            <a:ext cx="8305800" cy="1200329"/>
          </a:xfrm>
          <a:prstGeom prst="rect">
            <a:avLst/>
          </a:prstGeom>
          <a:noFill/>
        </p:spPr>
        <p:txBody>
          <a:bodyPr wrap="square" rtlCol="0">
            <a:spAutoFit/>
          </a:bodyPr>
          <a:lstStyle/>
          <a:p>
            <a:r>
              <a:rPr lang="en-US" dirty="0"/>
              <a:t>“A kind of story or rudimentary narrative sequence, normally traditional and anonymous, through which a given culture ratifies its social customs or accounts for the origins of human and natural phenomena, usually in supernatural or boldly imaginative terms” (</a:t>
            </a:r>
            <a:r>
              <a:rPr lang="en-US" dirty="0" err="1"/>
              <a:t>Baldick</a:t>
            </a:r>
            <a:r>
              <a:rPr lang="en-US" dirty="0"/>
              <a:t>). </a:t>
            </a:r>
            <a:r>
              <a:rPr lang="en-US" i="1" dirty="0"/>
              <a:t>Oxford Dictionary of Literary Terms</a:t>
            </a:r>
          </a:p>
        </p:txBody>
      </p:sp>
      <p:sp>
        <p:nvSpPr>
          <p:cNvPr id="5" name="Rectangle 4"/>
          <p:cNvSpPr/>
          <p:nvPr/>
        </p:nvSpPr>
        <p:spPr>
          <a:xfrm>
            <a:off x="419100" y="3423145"/>
            <a:ext cx="7962900" cy="646331"/>
          </a:xfrm>
          <a:prstGeom prst="rect">
            <a:avLst/>
          </a:prstGeom>
        </p:spPr>
        <p:txBody>
          <a:bodyPr wrap="square">
            <a:spAutoFit/>
          </a:bodyPr>
          <a:lstStyle/>
          <a:p>
            <a:r>
              <a:rPr lang="en-US" dirty="0"/>
              <a:t>“an idea or story that is believed by many people but that is not true” </a:t>
            </a:r>
            <a:r>
              <a:rPr lang="en-US" i="1" dirty="0"/>
              <a:t>Merriam Webster</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948604"/>
            <a:ext cx="583434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03274" y="1818558"/>
            <a:ext cx="8204041" cy="4832092"/>
          </a:xfrm>
          <a:prstGeom prst="rect">
            <a:avLst/>
          </a:prstGeom>
          <a:solidFill>
            <a:schemeClr val="bg2"/>
          </a:solidFill>
        </p:spPr>
        <p:txBody>
          <a:bodyPr wrap="none" rtlCol="0">
            <a:spAutoFit/>
          </a:bodyPr>
          <a:lstStyle/>
          <a:p>
            <a:endParaRPr lang="en-US" sz="2800" dirty="0"/>
          </a:p>
          <a:p>
            <a:endParaRPr lang="en-US" sz="2800" dirty="0"/>
          </a:p>
          <a:p>
            <a:endParaRPr lang="en-US" sz="2800" dirty="0"/>
          </a:p>
          <a:p>
            <a:endParaRPr lang="en-US" sz="2800" dirty="0"/>
          </a:p>
          <a:p>
            <a:r>
              <a:rPr lang="en-US" sz="2800" dirty="0"/>
              <a:t>   What’s been the crime rate over the last 15 years?</a:t>
            </a:r>
          </a:p>
          <a:p>
            <a:endParaRPr lang="en-US" sz="2800" dirty="0"/>
          </a:p>
          <a:p>
            <a:endParaRPr lang="en-US" sz="2800" dirty="0"/>
          </a:p>
          <a:p>
            <a:endParaRPr lang="en-US" sz="2800" dirty="0"/>
          </a:p>
          <a:p>
            <a:endParaRPr lang="en-US" sz="2800" dirty="0"/>
          </a:p>
          <a:p>
            <a:endParaRPr lang="en-US" sz="2800" dirty="0"/>
          </a:p>
          <a:p>
            <a:endParaRPr lang="en-US" sz="2800"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734" y="2005754"/>
            <a:ext cx="6629400"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03275" y="3352800"/>
            <a:ext cx="8204040" cy="1477328"/>
          </a:xfrm>
          <a:prstGeom prst="rect">
            <a:avLst/>
          </a:prstGeom>
          <a:solidFill>
            <a:schemeClr val="bg2"/>
          </a:solidFill>
        </p:spPr>
        <p:txBody>
          <a:bodyPr wrap="square" lIns="457200" rIns="457200" rtlCol="0">
            <a:spAutoFit/>
          </a:bodyPr>
          <a:lstStyle/>
          <a:p>
            <a:endParaRPr lang="en-US" dirty="0"/>
          </a:p>
          <a:p>
            <a:r>
              <a:rPr lang="en-US" dirty="0"/>
              <a:t>“A people unaware of its myths is likely to continue living by them, though the world around that people may change and demand changes in their psychology, their world view, their ethics, and their institutions” (</a:t>
            </a:r>
            <a:r>
              <a:rPr lang="en-US" dirty="0" err="1"/>
              <a:t>Slotkin</a:t>
            </a:r>
            <a:r>
              <a:rPr lang="en-US" dirty="0"/>
              <a:t> 5)</a:t>
            </a:r>
          </a:p>
          <a:p>
            <a:endParaRPr lang="en-US" dirty="0"/>
          </a:p>
        </p:txBody>
      </p:sp>
    </p:spTree>
    <p:extLst>
      <p:ext uri="{BB962C8B-B14F-4D97-AF65-F5344CB8AC3E}">
        <p14:creationId xmlns:p14="http://schemas.microsoft.com/office/powerpoint/2010/main" val="270373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animBg="1"/>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15011</TotalTime>
  <Words>1294</Words>
  <Application>Microsoft Office PowerPoint</Application>
  <PresentationFormat>On-screen Show (4:3)</PresentationFormat>
  <Paragraphs>89</Paragraphs>
  <Slides>11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Franklin Gothic Medium</vt:lpstr>
      <vt:lpstr>Wingdings</vt:lpstr>
      <vt:lpstr>Wingdings 2</vt:lpstr>
      <vt:lpstr>Grid</vt:lpstr>
      <vt:lpstr>World literature: 1600 to Present introduction</vt:lpstr>
      <vt:lpstr>Course basics</vt:lpstr>
      <vt:lpstr>What is World Lit</vt:lpstr>
      <vt:lpstr>Where are we?</vt:lpstr>
      <vt:lpstr>What will we do?</vt:lpstr>
      <vt:lpstr>“What’s in it for me?”</vt:lpstr>
      <vt:lpstr>How to do well</vt:lpstr>
      <vt:lpstr>Dweck: Growth Mindset</vt:lpstr>
      <vt:lpstr>myths</vt:lpstr>
      <vt:lpstr>Reading world literature</vt:lpstr>
      <vt:lpstr>Time to get started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literature I introduction</dc:title>
  <dc:creator>David Bordelon</dc:creator>
  <cp:lastModifiedBy>David Bordelon</cp:lastModifiedBy>
  <cp:revision>52</cp:revision>
  <dcterms:created xsi:type="dcterms:W3CDTF">2016-08-02T16:33:56Z</dcterms:created>
  <dcterms:modified xsi:type="dcterms:W3CDTF">2020-01-20T23:02:14Z</dcterms:modified>
</cp:coreProperties>
</file>