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1" r:id="rId3"/>
    <p:sldId id="257" r:id="rId4"/>
    <p:sldId id="260" r:id="rId5"/>
    <p:sldId id="258" r:id="rId6"/>
    <p:sldId id="256" r:id="rId7"/>
    <p:sldId id="262" r:id="rId8"/>
    <p:sldId id="264" r:id="rId9"/>
    <p:sldId id="265" r:id="rId10"/>
    <p:sldId id="283" r:id="rId11"/>
    <p:sldId id="266" r:id="rId12"/>
    <p:sldId id="277" r:id="rId13"/>
    <p:sldId id="278" r:id="rId14"/>
    <p:sldId id="279" r:id="rId15"/>
    <p:sldId id="280" r:id="rId16"/>
    <p:sldId id="281" r:id="rId17"/>
    <p:sldId id="28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9" autoAdjust="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30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ADE52-5C4F-4DDE-B295-777C49E34058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BDC52-C6A1-4F1B-8819-D464AFEFA4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480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71DD9C-80CC-4EFD-AC1F-3E43C650BE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03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E0F-E609-CA45-B533-777A8C2EB86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512E-E362-5B4F-A080-67525DBCF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E0F-E609-CA45-B533-777A8C2EB86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512E-E362-5B4F-A080-67525DBCF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E0F-E609-CA45-B533-777A8C2EB86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512E-E362-5B4F-A080-67525DBCF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E0F-E609-CA45-B533-777A8C2EB86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512E-E362-5B4F-A080-67525DBCF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E0F-E609-CA45-B533-777A8C2EB86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512E-E362-5B4F-A080-67525DBCF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E0F-E609-CA45-B533-777A8C2EB86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512E-E362-5B4F-A080-67525DBCF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E0F-E609-CA45-B533-777A8C2EB86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512E-E362-5B4F-A080-67525DBCF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E0F-E609-CA45-B533-777A8C2EB86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512E-E362-5B4F-A080-67525DBCF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E0F-E609-CA45-B533-777A8C2EB86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512E-E362-5B4F-A080-67525DBCF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E0F-E609-CA45-B533-777A8C2EB86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512E-E362-5B4F-A080-67525DBCF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D2E0F-E609-CA45-B533-777A8C2EB86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F512E-E362-5B4F-A080-67525DBCF11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D2E0F-E609-CA45-B533-777A8C2EB869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F512E-E362-5B4F-A080-67525DBCF11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546948" y="343016"/>
            <a:ext cx="7662863" cy="3267075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4400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4400" dirty="0">
                <a:solidFill>
                  <a:schemeClr val="bg1"/>
                </a:solidFill>
              </a:rPr>
              <a:t>Biol-119 Lab</a:t>
            </a:r>
          </a:p>
          <a:p>
            <a:pPr algn="ctr">
              <a:buNone/>
            </a:pPr>
            <a:endParaRPr lang="en-US" sz="4400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en-US" sz="4400" dirty="0">
                <a:solidFill>
                  <a:schemeClr val="bg1"/>
                </a:solidFill>
              </a:rPr>
              <a:t>Practical Exam 1</a:t>
            </a:r>
          </a:p>
          <a:p>
            <a:pPr algn="ctr">
              <a:buNone/>
            </a:pPr>
            <a:r>
              <a:rPr lang="en-US" sz="4400" dirty="0">
                <a:solidFill>
                  <a:schemeClr val="bg1"/>
                </a:solidFill>
              </a:rPr>
              <a:t>Sec-02</a:t>
            </a:r>
          </a:p>
          <a:p>
            <a:pPr algn="ctr">
              <a:buNone/>
            </a:pPr>
            <a:r>
              <a:rPr lang="en-US" sz="4400" dirty="0">
                <a:solidFill>
                  <a:schemeClr val="bg1"/>
                </a:solidFill>
              </a:rPr>
              <a:t>Fall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35BFCA-2E71-4932-85C4-D62F01CD2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55679" y="177358"/>
            <a:ext cx="4035719" cy="29168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16385B-82C7-4D06-8C20-CAADB5852A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5679" y="4052514"/>
            <a:ext cx="4035718" cy="22318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7CD382E-AE0B-4E57-BEDB-7C3031E4B279}"/>
              </a:ext>
            </a:extLst>
          </p:cNvPr>
          <p:cNvSpPr txBox="1"/>
          <p:nvPr/>
        </p:nvSpPr>
        <p:spPr>
          <a:xfrm>
            <a:off x="0" y="263620"/>
            <a:ext cx="3921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Match the tissues on the right</a:t>
            </a:r>
          </a:p>
          <a:p>
            <a:r>
              <a:rPr lang="en-US" sz="2400" dirty="0"/>
              <a:t>With it’s name on the left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27C8D9-E66D-481A-A332-DB1D6C5C5FFE}"/>
              </a:ext>
            </a:extLst>
          </p:cNvPr>
          <p:cNvSpPr txBox="1"/>
          <p:nvPr/>
        </p:nvSpPr>
        <p:spPr>
          <a:xfrm>
            <a:off x="3647947" y="227057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2C79B5-4328-41DB-8715-CDEC9B0084F7}"/>
              </a:ext>
            </a:extLst>
          </p:cNvPr>
          <p:cNvSpPr txBox="1"/>
          <p:nvPr/>
        </p:nvSpPr>
        <p:spPr>
          <a:xfrm>
            <a:off x="3647947" y="502471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959494-F965-4678-8946-A6FB4D3FA486}"/>
              </a:ext>
            </a:extLst>
          </p:cNvPr>
          <p:cNvSpPr txBox="1"/>
          <p:nvPr/>
        </p:nvSpPr>
        <p:spPr>
          <a:xfrm>
            <a:off x="704543" y="1835590"/>
            <a:ext cx="1708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Pseudostratified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A833E0-CA61-404C-8E23-54A42B4069B5}"/>
              </a:ext>
            </a:extLst>
          </p:cNvPr>
          <p:cNvSpPr txBox="1"/>
          <p:nvPr/>
        </p:nvSpPr>
        <p:spPr>
          <a:xfrm>
            <a:off x="704543" y="2984417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Simple Cuboidal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F1EE0C-7274-4D7A-BD3F-9A672488C956}"/>
              </a:ext>
            </a:extLst>
          </p:cNvPr>
          <p:cNvSpPr txBox="1"/>
          <p:nvPr/>
        </p:nvSpPr>
        <p:spPr>
          <a:xfrm>
            <a:off x="704543" y="410692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919835-C52B-4BB2-B11E-21D8B23B29EF}"/>
              </a:ext>
            </a:extLst>
          </p:cNvPr>
          <p:cNvSpPr txBox="1"/>
          <p:nvPr/>
        </p:nvSpPr>
        <p:spPr>
          <a:xfrm>
            <a:off x="704543" y="5394051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Adipose</a:t>
            </a:r>
          </a:p>
        </p:txBody>
      </p:sp>
    </p:spTree>
    <p:extLst>
      <p:ext uri="{BB962C8B-B14F-4D97-AF65-F5344CB8AC3E}">
        <p14:creationId xmlns:p14="http://schemas.microsoft.com/office/powerpoint/2010/main" val="579114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14827" y="1062764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3850" y="4258843"/>
            <a:ext cx="557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4543" y="1835590"/>
            <a:ext cx="105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Prophase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4543" y="2984417"/>
            <a:ext cx="1240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Metaphase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4543" y="4106920"/>
            <a:ext cx="1109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Anaphase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4543" y="5394051"/>
            <a:ext cx="112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Telophase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231767"/>
            <a:ext cx="35667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Match the stage of Mitosis </a:t>
            </a:r>
          </a:p>
          <a:p>
            <a:r>
              <a:rPr lang="en-US" sz="2400" dirty="0"/>
              <a:t>to the photo on the right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4827" y="2636132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14827" y="588155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31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629" y="2204922"/>
            <a:ext cx="1598451" cy="14408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387" y="5345791"/>
            <a:ext cx="1871883" cy="144085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579" y="769989"/>
            <a:ext cx="1918552" cy="128697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64749" y="3828265"/>
            <a:ext cx="1902521" cy="1353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037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6C4F6-47F6-4800-BD16-A354DF5B6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23242"/>
            <a:ext cx="4953000" cy="717163"/>
          </a:xfrm>
        </p:spPr>
        <p:txBody>
          <a:bodyPr>
            <a:noAutofit/>
          </a:bodyPr>
          <a:lstStyle/>
          <a:p>
            <a:r>
              <a:rPr lang="en-US" sz="4800" dirty="0"/>
              <a:t>Name these Bone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00AAD0-5AC1-4765-A74A-716BAC9FC74A}"/>
              </a:ext>
            </a:extLst>
          </p:cNvPr>
          <p:cNvSpPr txBox="1"/>
          <p:nvPr/>
        </p:nvSpPr>
        <p:spPr>
          <a:xfrm>
            <a:off x="228600" y="2229262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#32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D09B58-02D2-4ACA-99AE-C57FB3735F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5000"/>
          <a:stretch/>
        </p:blipFill>
        <p:spPr>
          <a:xfrm>
            <a:off x="2350199" y="1537715"/>
            <a:ext cx="6172200" cy="44418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E594BFE-8D5D-4367-8B9C-4C70FBA666A9}"/>
              </a:ext>
            </a:extLst>
          </p:cNvPr>
          <p:cNvSpPr txBox="1"/>
          <p:nvPr/>
        </p:nvSpPr>
        <p:spPr>
          <a:xfrm>
            <a:off x="215156" y="444352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#34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06C056-A84A-4E72-A350-A24D15ED1F11}"/>
              </a:ext>
            </a:extLst>
          </p:cNvPr>
          <p:cNvSpPr txBox="1"/>
          <p:nvPr/>
        </p:nvSpPr>
        <p:spPr>
          <a:xfrm>
            <a:off x="215156" y="3404482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#33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6C7C52-A6C5-4C5A-98A3-EAAE3FBDF7A5}"/>
              </a:ext>
            </a:extLst>
          </p:cNvPr>
          <p:cNvSpPr txBox="1"/>
          <p:nvPr/>
        </p:nvSpPr>
        <p:spPr>
          <a:xfrm>
            <a:off x="215156" y="5461684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#35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C512D13-4516-43D6-9A31-10EEDD384872}"/>
              </a:ext>
            </a:extLst>
          </p:cNvPr>
          <p:cNvCxnSpPr>
            <a:cxnSpLocks/>
          </p:cNvCxnSpPr>
          <p:nvPr/>
        </p:nvCxnSpPr>
        <p:spPr>
          <a:xfrm>
            <a:off x="1099624" y="2498918"/>
            <a:ext cx="1891226" cy="65385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BADD913-A2DE-49A4-909C-B729F3C43852}"/>
              </a:ext>
            </a:extLst>
          </p:cNvPr>
          <p:cNvCxnSpPr>
            <a:cxnSpLocks/>
          </p:cNvCxnSpPr>
          <p:nvPr/>
        </p:nvCxnSpPr>
        <p:spPr>
          <a:xfrm flipV="1">
            <a:off x="1136930" y="3429000"/>
            <a:ext cx="5492470" cy="26786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8FD1568-A9FE-4C1D-87C0-B51C5FF2E73C}"/>
              </a:ext>
            </a:extLst>
          </p:cNvPr>
          <p:cNvCxnSpPr>
            <a:cxnSpLocks/>
          </p:cNvCxnSpPr>
          <p:nvPr/>
        </p:nvCxnSpPr>
        <p:spPr>
          <a:xfrm flipV="1">
            <a:off x="1268361" y="5553075"/>
            <a:ext cx="4056114" cy="13072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3CA15641-C18E-4E9D-898A-83CC7CC4378F}"/>
              </a:ext>
            </a:extLst>
          </p:cNvPr>
          <p:cNvCxnSpPr>
            <a:cxnSpLocks/>
          </p:cNvCxnSpPr>
          <p:nvPr/>
        </p:nvCxnSpPr>
        <p:spPr>
          <a:xfrm flipV="1">
            <a:off x="1136930" y="4649923"/>
            <a:ext cx="2762717" cy="2589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669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0E894-6163-4D91-9217-DF6F4208B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04088"/>
            <a:ext cx="2914650" cy="66751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Name These Features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43C358-D65C-4280-BB57-618BF3AD09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944" y="114300"/>
            <a:ext cx="5759302" cy="58652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DF10449-6A8F-4C40-850D-4400589DF1D7}"/>
              </a:ext>
            </a:extLst>
          </p:cNvPr>
          <p:cNvSpPr txBox="1"/>
          <p:nvPr/>
        </p:nvSpPr>
        <p:spPr>
          <a:xfrm>
            <a:off x="184877" y="2208077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#36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CE7BF0-976B-42AD-A021-0DB912FDAF90}"/>
              </a:ext>
            </a:extLst>
          </p:cNvPr>
          <p:cNvSpPr txBox="1"/>
          <p:nvPr/>
        </p:nvSpPr>
        <p:spPr>
          <a:xfrm>
            <a:off x="228600" y="3843036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#38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EE8FF1-4848-4580-9263-A9CC1080E95C}"/>
              </a:ext>
            </a:extLst>
          </p:cNvPr>
          <p:cNvSpPr txBox="1"/>
          <p:nvPr/>
        </p:nvSpPr>
        <p:spPr>
          <a:xfrm>
            <a:off x="228600" y="3036149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#37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372F49-8C73-4060-BFFD-DFE8E9060C11}"/>
              </a:ext>
            </a:extLst>
          </p:cNvPr>
          <p:cNvSpPr txBox="1"/>
          <p:nvPr/>
        </p:nvSpPr>
        <p:spPr>
          <a:xfrm>
            <a:off x="228600" y="4649923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#39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82C22D6-40F7-46D5-AB17-7E69FA158A26}"/>
              </a:ext>
            </a:extLst>
          </p:cNvPr>
          <p:cNvSpPr txBox="1"/>
          <p:nvPr/>
        </p:nvSpPr>
        <p:spPr>
          <a:xfrm>
            <a:off x="228600" y="5394761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#40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8B869B4-D428-458A-9794-8D64B42B80BB}"/>
              </a:ext>
            </a:extLst>
          </p:cNvPr>
          <p:cNvCxnSpPr>
            <a:cxnSpLocks/>
          </p:cNvCxnSpPr>
          <p:nvPr/>
        </p:nvCxnSpPr>
        <p:spPr>
          <a:xfrm>
            <a:off x="971153" y="2521651"/>
            <a:ext cx="4267597" cy="51449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1C8865E-29A9-49D2-857D-1EC989F1DC6F}"/>
              </a:ext>
            </a:extLst>
          </p:cNvPr>
          <p:cNvCxnSpPr>
            <a:cxnSpLocks/>
          </p:cNvCxnSpPr>
          <p:nvPr/>
        </p:nvCxnSpPr>
        <p:spPr>
          <a:xfrm flipV="1">
            <a:off x="1002167" y="4814496"/>
            <a:ext cx="4998583" cy="8841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94AAF0C-8186-44D8-AF2B-B231B42C6FDB}"/>
              </a:ext>
            </a:extLst>
          </p:cNvPr>
          <p:cNvCxnSpPr>
            <a:cxnSpLocks/>
          </p:cNvCxnSpPr>
          <p:nvPr/>
        </p:nvCxnSpPr>
        <p:spPr>
          <a:xfrm>
            <a:off x="1035388" y="3281540"/>
            <a:ext cx="4691576" cy="42372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9627E1F-07C2-400F-93CA-1344888BF9DB}"/>
              </a:ext>
            </a:extLst>
          </p:cNvPr>
          <p:cNvCxnSpPr>
            <a:cxnSpLocks/>
          </p:cNvCxnSpPr>
          <p:nvPr/>
        </p:nvCxnSpPr>
        <p:spPr>
          <a:xfrm flipV="1">
            <a:off x="1099624" y="5196763"/>
            <a:ext cx="4482026" cy="47359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C12ED0D-0F4E-4C08-A886-95A17FD353DC}"/>
              </a:ext>
            </a:extLst>
          </p:cNvPr>
          <p:cNvCxnSpPr>
            <a:cxnSpLocks/>
          </p:cNvCxnSpPr>
          <p:nvPr/>
        </p:nvCxnSpPr>
        <p:spPr>
          <a:xfrm>
            <a:off x="1159412" y="4116777"/>
            <a:ext cx="5022313" cy="6942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C2B6499-0A7D-4BBF-8B79-FC03CC56DB70}"/>
              </a:ext>
            </a:extLst>
          </p:cNvPr>
          <p:cNvSpPr txBox="1"/>
          <p:nvPr/>
        </p:nvSpPr>
        <p:spPr>
          <a:xfrm>
            <a:off x="5166048" y="5964547"/>
            <a:ext cx="2611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Lateral View of the Skull</a:t>
            </a:r>
          </a:p>
        </p:txBody>
      </p:sp>
    </p:spTree>
    <p:extLst>
      <p:ext uri="{BB962C8B-B14F-4D97-AF65-F5344CB8AC3E}">
        <p14:creationId xmlns:p14="http://schemas.microsoft.com/office/powerpoint/2010/main" val="552448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18D3D8-EC2D-47FC-942D-D1101AE43C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710" y="173621"/>
            <a:ext cx="4206685" cy="59413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6A8BE2-5264-4BA8-821C-EE2EA76F7060}"/>
              </a:ext>
            </a:extLst>
          </p:cNvPr>
          <p:cNvSpPr txBox="1"/>
          <p:nvPr/>
        </p:nvSpPr>
        <p:spPr>
          <a:xfrm>
            <a:off x="5092173" y="5838723"/>
            <a:ext cx="3041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Anterior View of Left Homarus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C08E2A5-60FD-473F-B87B-93704F7D7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4572000" cy="66751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Name These Features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10A4F4-8593-4E9B-B90B-2012806C582E}"/>
              </a:ext>
            </a:extLst>
          </p:cNvPr>
          <p:cNvSpPr txBox="1"/>
          <p:nvPr/>
        </p:nvSpPr>
        <p:spPr>
          <a:xfrm>
            <a:off x="1295400" y="1827447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#41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059E85-ECEB-4323-8A18-EA54BF535B31}"/>
              </a:ext>
            </a:extLst>
          </p:cNvPr>
          <p:cNvSpPr txBox="1"/>
          <p:nvPr/>
        </p:nvSpPr>
        <p:spPr>
          <a:xfrm>
            <a:off x="1317815" y="4350947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#43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F12C77-EC06-4FA5-955A-94A955ADFC17}"/>
              </a:ext>
            </a:extLst>
          </p:cNvPr>
          <p:cNvSpPr txBox="1"/>
          <p:nvPr/>
        </p:nvSpPr>
        <p:spPr>
          <a:xfrm>
            <a:off x="1295400" y="3100047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#42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9A6215-C099-4762-A6F3-6986C814C33C}"/>
              </a:ext>
            </a:extLst>
          </p:cNvPr>
          <p:cNvSpPr txBox="1"/>
          <p:nvPr/>
        </p:nvSpPr>
        <p:spPr>
          <a:xfrm>
            <a:off x="1317815" y="5861524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#44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4C7CAFC-C15D-4AF9-8C8B-9BB73579CD63}"/>
              </a:ext>
            </a:extLst>
          </p:cNvPr>
          <p:cNvCxnSpPr>
            <a:cxnSpLocks/>
          </p:cNvCxnSpPr>
          <p:nvPr/>
        </p:nvCxnSpPr>
        <p:spPr>
          <a:xfrm flipV="1">
            <a:off x="2041715" y="743049"/>
            <a:ext cx="4359087" cy="139848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85A3C1E-F096-4CAB-8EED-5A1D4CBDCBF2}"/>
              </a:ext>
            </a:extLst>
          </p:cNvPr>
          <p:cNvCxnSpPr>
            <a:cxnSpLocks/>
          </p:cNvCxnSpPr>
          <p:nvPr/>
        </p:nvCxnSpPr>
        <p:spPr>
          <a:xfrm flipV="1">
            <a:off x="2041715" y="5618296"/>
            <a:ext cx="4833647" cy="53507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59D140D-B48C-48EC-9C04-BF30DEABEDE0}"/>
              </a:ext>
            </a:extLst>
          </p:cNvPr>
          <p:cNvCxnSpPr>
            <a:cxnSpLocks/>
          </p:cNvCxnSpPr>
          <p:nvPr/>
        </p:nvCxnSpPr>
        <p:spPr>
          <a:xfrm flipV="1">
            <a:off x="2252958" y="743049"/>
            <a:ext cx="5039093" cy="264938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2153A9D-3353-48AC-A764-5EC72B647FF0}"/>
              </a:ext>
            </a:extLst>
          </p:cNvPr>
          <p:cNvCxnSpPr>
            <a:cxnSpLocks/>
          </p:cNvCxnSpPr>
          <p:nvPr/>
        </p:nvCxnSpPr>
        <p:spPr>
          <a:xfrm>
            <a:off x="2252958" y="4725911"/>
            <a:ext cx="4125429" cy="59945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600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9DB3A9A-F59C-4173-9E8F-33DAAACAD9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" t="4756" r="16780" b="4451"/>
          <a:stretch/>
        </p:blipFill>
        <p:spPr>
          <a:xfrm>
            <a:off x="3659065" y="1210731"/>
            <a:ext cx="5546188" cy="51369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1C35D8-D4CF-456E-8EA4-34B05FC23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1006"/>
            <a:ext cx="8229600" cy="1143000"/>
          </a:xfrm>
        </p:spPr>
        <p:txBody>
          <a:bodyPr/>
          <a:lstStyle/>
          <a:p>
            <a:r>
              <a:rPr lang="en-US" dirty="0"/>
              <a:t>Name These Bones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689592-512F-4B3B-AC6C-F422C862ADFC}"/>
              </a:ext>
            </a:extLst>
          </p:cNvPr>
          <p:cNvSpPr txBox="1"/>
          <p:nvPr/>
        </p:nvSpPr>
        <p:spPr>
          <a:xfrm>
            <a:off x="184877" y="2208077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#45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39EC13-96E7-4CFB-B4C5-9B53E9812EEC}"/>
              </a:ext>
            </a:extLst>
          </p:cNvPr>
          <p:cNvSpPr txBox="1"/>
          <p:nvPr/>
        </p:nvSpPr>
        <p:spPr>
          <a:xfrm>
            <a:off x="228600" y="3843036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#47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915FAB-A8DD-45CB-B4D6-E3F0B1C1D740}"/>
              </a:ext>
            </a:extLst>
          </p:cNvPr>
          <p:cNvSpPr txBox="1"/>
          <p:nvPr/>
        </p:nvSpPr>
        <p:spPr>
          <a:xfrm>
            <a:off x="228600" y="3036149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#46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6C9920A-ACB3-488C-BA58-C9629FA7EEE1}"/>
              </a:ext>
            </a:extLst>
          </p:cNvPr>
          <p:cNvCxnSpPr>
            <a:cxnSpLocks/>
          </p:cNvCxnSpPr>
          <p:nvPr/>
        </p:nvCxnSpPr>
        <p:spPr>
          <a:xfrm>
            <a:off x="1159412" y="4116777"/>
            <a:ext cx="3869788" cy="199827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AF773D6-FC61-4E27-ACC5-E57BD632859A}"/>
              </a:ext>
            </a:extLst>
          </p:cNvPr>
          <p:cNvCxnSpPr>
            <a:cxnSpLocks/>
          </p:cNvCxnSpPr>
          <p:nvPr/>
        </p:nvCxnSpPr>
        <p:spPr>
          <a:xfrm flipV="1">
            <a:off x="971153" y="2458990"/>
            <a:ext cx="3448447" cy="62661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16F7B0B-1D5C-4031-862D-11BD4D83F14A}"/>
              </a:ext>
            </a:extLst>
          </p:cNvPr>
          <p:cNvCxnSpPr>
            <a:cxnSpLocks/>
          </p:cNvCxnSpPr>
          <p:nvPr/>
        </p:nvCxnSpPr>
        <p:spPr>
          <a:xfrm>
            <a:off x="1159412" y="3429000"/>
            <a:ext cx="5407270" cy="80867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881EC868-8B97-4184-BB44-363E75D73403}"/>
              </a:ext>
            </a:extLst>
          </p:cNvPr>
          <p:cNvSpPr txBox="1"/>
          <p:nvPr/>
        </p:nvSpPr>
        <p:spPr>
          <a:xfrm>
            <a:off x="5029200" y="6436762"/>
            <a:ext cx="2510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Posterior View of Pelvis</a:t>
            </a:r>
          </a:p>
        </p:txBody>
      </p:sp>
    </p:spTree>
    <p:extLst>
      <p:ext uri="{BB962C8B-B14F-4D97-AF65-F5344CB8AC3E}">
        <p14:creationId xmlns:p14="http://schemas.microsoft.com/office/powerpoint/2010/main" val="691971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E6A1A92-4795-4FBA-A0A0-AB8C03673A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03" t="-3264" r="17149" b="3264"/>
          <a:stretch/>
        </p:blipFill>
        <p:spPr>
          <a:xfrm>
            <a:off x="6324600" y="609599"/>
            <a:ext cx="1887489" cy="63316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FED573A-DD04-4AE0-8120-DDF316580B58}"/>
              </a:ext>
            </a:extLst>
          </p:cNvPr>
          <p:cNvSpPr txBox="1"/>
          <p:nvPr/>
        </p:nvSpPr>
        <p:spPr>
          <a:xfrm>
            <a:off x="2514600" y="2126343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#48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9E1456-B7E5-442C-9AB1-1AC5E84773BD}"/>
              </a:ext>
            </a:extLst>
          </p:cNvPr>
          <p:cNvSpPr txBox="1"/>
          <p:nvPr/>
        </p:nvSpPr>
        <p:spPr>
          <a:xfrm>
            <a:off x="2514600" y="2871181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#49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67F0CEF-94F9-4C00-A42F-D07BAFCDDBD8}"/>
              </a:ext>
            </a:extLst>
          </p:cNvPr>
          <p:cNvCxnSpPr>
            <a:cxnSpLocks/>
          </p:cNvCxnSpPr>
          <p:nvPr/>
        </p:nvCxnSpPr>
        <p:spPr>
          <a:xfrm flipV="1">
            <a:off x="3385624" y="1381635"/>
            <a:ext cx="3329700" cy="103709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D316D30-E983-4AC6-BBAD-DE6A992D2D54}"/>
              </a:ext>
            </a:extLst>
          </p:cNvPr>
          <p:cNvCxnSpPr>
            <a:cxnSpLocks/>
          </p:cNvCxnSpPr>
          <p:nvPr/>
        </p:nvCxnSpPr>
        <p:spPr>
          <a:xfrm flipV="1">
            <a:off x="3385624" y="1447793"/>
            <a:ext cx="4234376" cy="169898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432AFA37-34D0-48CC-BBDD-06C67CC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80281"/>
            <a:ext cx="4572000" cy="66751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Name These Features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C42A5B6-1918-414E-8B18-88C4AB5A4D30}"/>
              </a:ext>
            </a:extLst>
          </p:cNvPr>
          <p:cNvSpPr txBox="1"/>
          <p:nvPr/>
        </p:nvSpPr>
        <p:spPr>
          <a:xfrm>
            <a:off x="2467708" y="5057284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#50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3FB9A6D-9773-46E9-B189-534E8B3E3721}"/>
              </a:ext>
            </a:extLst>
          </p:cNvPr>
          <p:cNvCxnSpPr>
            <a:cxnSpLocks/>
          </p:cNvCxnSpPr>
          <p:nvPr/>
        </p:nvCxnSpPr>
        <p:spPr>
          <a:xfrm>
            <a:off x="3338732" y="5332880"/>
            <a:ext cx="3519268" cy="124684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F15F2F3-2BF1-4ED4-8852-A548ABAA759C}"/>
              </a:ext>
            </a:extLst>
          </p:cNvPr>
          <p:cNvSpPr txBox="1"/>
          <p:nvPr/>
        </p:nvSpPr>
        <p:spPr>
          <a:xfrm>
            <a:off x="3600256" y="4109468"/>
            <a:ext cx="2978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Anterior View of Left Femur</a:t>
            </a:r>
          </a:p>
        </p:txBody>
      </p:sp>
    </p:spTree>
    <p:extLst>
      <p:ext uri="{BB962C8B-B14F-4D97-AF65-F5344CB8AC3E}">
        <p14:creationId xmlns:p14="http://schemas.microsoft.com/office/powerpoint/2010/main" val="3542787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7BB7A3C-3A37-4D55-9B41-0F46D5396D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333" r="17407" b="10267"/>
          <a:stretch/>
        </p:blipFill>
        <p:spPr>
          <a:xfrm>
            <a:off x="6319738" y="849784"/>
            <a:ext cx="1676400" cy="592531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CBE1C9-45B9-4109-B81D-7EF86428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 Credit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B47C0-8740-4CD8-80E3-06403911BDEA}"/>
              </a:ext>
            </a:extLst>
          </p:cNvPr>
          <p:cNvSpPr txBox="1"/>
          <p:nvPr/>
        </p:nvSpPr>
        <p:spPr>
          <a:xfrm>
            <a:off x="4171897" y="1330843"/>
            <a:ext cx="83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#51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10F019-97A8-4B9E-8992-A8C38EF7CBF8}"/>
              </a:ext>
            </a:extLst>
          </p:cNvPr>
          <p:cNvSpPr txBox="1"/>
          <p:nvPr/>
        </p:nvSpPr>
        <p:spPr>
          <a:xfrm>
            <a:off x="4171897" y="5814948"/>
            <a:ext cx="1009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#55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4B4F51D-EF49-4A66-9F58-86DCD3AD0138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5005235" y="1623231"/>
            <a:ext cx="2050306" cy="1356100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2B6A6302-F159-4FE5-97C9-4B7FBB5CA1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95" y="2322223"/>
            <a:ext cx="2981295" cy="4191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4A7A789-4573-437D-928F-1F3FDC86CC7D}"/>
              </a:ext>
            </a:extLst>
          </p:cNvPr>
          <p:cNvSpPr txBox="1"/>
          <p:nvPr/>
        </p:nvSpPr>
        <p:spPr>
          <a:xfrm>
            <a:off x="4155331" y="2093389"/>
            <a:ext cx="83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#52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F5A5F2E-CD47-4B4E-AC14-E52A6E373363}"/>
              </a:ext>
            </a:extLst>
          </p:cNvPr>
          <p:cNvSpPr txBox="1"/>
          <p:nvPr/>
        </p:nvSpPr>
        <p:spPr>
          <a:xfrm>
            <a:off x="4184301" y="3868481"/>
            <a:ext cx="83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#53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C63806-13A1-4C21-8EB3-6CB1A8AB3D7D}"/>
              </a:ext>
            </a:extLst>
          </p:cNvPr>
          <p:cNvSpPr txBox="1"/>
          <p:nvPr/>
        </p:nvSpPr>
        <p:spPr>
          <a:xfrm>
            <a:off x="4155331" y="4960479"/>
            <a:ext cx="83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</a:rPr>
              <a:t>#54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B7A73AC-62B2-4A9F-95F9-1D69854DA107}"/>
              </a:ext>
            </a:extLst>
          </p:cNvPr>
          <p:cNvCxnSpPr>
            <a:cxnSpLocks/>
          </p:cNvCxnSpPr>
          <p:nvPr/>
        </p:nvCxnSpPr>
        <p:spPr>
          <a:xfrm flipH="1">
            <a:off x="1956388" y="2429882"/>
            <a:ext cx="2054826" cy="675268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64ADFC0-4C84-4059-A931-ED800DDD5EF7}"/>
              </a:ext>
            </a:extLst>
          </p:cNvPr>
          <p:cNvCxnSpPr>
            <a:cxnSpLocks/>
          </p:cNvCxnSpPr>
          <p:nvPr/>
        </p:nvCxnSpPr>
        <p:spPr>
          <a:xfrm flipH="1" flipV="1">
            <a:off x="2105025" y="3707624"/>
            <a:ext cx="2009438" cy="45774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407FD90-DE01-41B7-AC96-E56C962DD1CD}"/>
              </a:ext>
            </a:extLst>
          </p:cNvPr>
          <p:cNvCxnSpPr>
            <a:cxnSpLocks/>
          </p:cNvCxnSpPr>
          <p:nvPr/>
        </p:nvCxnSpPr>
        <p:spPr>
          <a:xfrm flipH="1" flipV="1">
            <a:off x="1888442" y="3911991"/>
            <a:ext cx="2156182" cy="128647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1E2299D-3F72-41B2-8B61-C762DC7835F6}"/>
              </a:ext>
            </a:extLst>
          </p:cNvPr>
          <p:cNvCxnSpPr>
            <a:cxnSpLocks/>
          </p:cNvCxnSpPr>
          <p:nvPr/>
        </p:nvCxnSpPr>
        <p:spPr>
          <a:xfrm flipH="1" flipV="1">
            <a:off x="1888442" y="4838700"/>
            <a:ext cx="2156183" cy="1268635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999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5140"/>
            <a:ext cx="8229600" cy="1937025"/>
          </a:xfrm>
        </p:spPr>
        <p:txBody>
          <a:bodyPr/>
          <a:lstStyle/>
          <a:p>
            <a:r>
              <a:rPr lang="en-US" dirty="0"/>
              <a:t>Lab Safety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Anatomy and Physiology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>
                <a:solidFill>
                  <a:srgbClr val="000000"/>
                </a:solidFill>
              </a:rPr>
              <a:t>True or False</a:t>
            </a:r>
          </a:p>
          <a:p>
            <a:pPr>
              <a:buNone/>
            </a:pPr>
            <a:r>
              <a:rPr lang="en-US" sz="2800" dirty="0">
                <a:solidFill>
                  <a:srgbClr val="000000"/>
                </a:solidFill>
              </a:rPr>
              <a:t>1- Only solid food is allowed in lab.</a:t>
            </a:r>
          </a:p>
          <a:p>
            <a:pPr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800" dirty="0">
                <a:solidFill>
                  <a:srgbClr val="000000"/>
                </a:solidFill>
              </a:rPr>
              <a:t>2- Any accident that happens in the lab has to be reported to the professor.</a:t>
            </a:r>
          </a:p>
          <a:p>
            <a:pPr>
              <a:buNone/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buNone/>
            </a:pPr>
            <a:r>
              <a:rPr lang="en-US" sz="2800" dirty="0">
                <a:solidFill>
                  <a:srgbClr val="000000"/>
                </a:solidFill>
              </a:rPr>
              <a:t>3- The lab will be cleaned by the lab assistant.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1143000" cy="1143000"/>
          </a:xfrm>
        </p:spPr>
        <p:txBody>
          <a:bodyPr/>
          <a:lstStyle/>
          <a:p>
            <a:r>
              <a:rPr lang="en-US" dirty="0"/>
              <a:t>#4</a:t>
            </a:r>
          </a:p>
        </p:txBody>
      </p:sp>
      <p:pic>
        <p:nvPicPr>
          <p:cNvPr id="4" name="Content Placeholder 3" descr="wis50953_020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6955" y="642617"/>
            <a:ext cx="4410062" cy="5715000"/>
          </a:xfrm>
        </p:spPr>
      </p:pic>
      <p:cxnSp>
        <p:nvCxnSpPr>
          <p:cNvPr id="6" name="Straight Arrow Connector 5"/>
          <p:cNvCxnSpPr>
            <a:cxnSpLocks/>
          </p:cNvCxnSpPr>
          <p:nvPr/>
        </p:nvCxnSpPr>
        <p:spPr>
          <a:xfrm>
            <a:off x="1430682" y="1389888"/>
            <a:ext cx="2396251" cy="63082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15244" y="4253750"/>
            <a:ext cx="990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>
                <a:latin typeface="+mj-lt"/>
              </a:rPr>
              <a:t>#5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1467051" y="4357511"/>
            <a:ext cx="2134105" cy="313124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2209800"/>
            <a:ext cx="3124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/>
              <a:t>Name </a:t>
            </a:r>
          </a:p>
          <a:p>
            <a:pPr algn="ctr"/>
            <a:r>
              <a:rPr lang="en-US" sz="4800" dirty="0"/>
              <a:t>the planes.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anatom1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895600" y="609600"/>
            <a:ext cx="3673475" cy="5486400"/>
          </a:xfrm>
        </p:spPr>
      </p:pic>
      <p:sp>
        <p:nvSpPr>
          <p:cNvPr id="11" name="TextBox 10"/>
          <p:cNvSpPr txBox="1"/>
          <p:nvPr/>
        </p:nvSpPr>
        <p:spPr>
          <a:xfrm>
            <a:off x="3135510" y="1182116"/>
            <a:ext cx="4572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18350" y="1135761"/>
            <a:ext cx="4572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30710" y="2667000"/>
            <a:ext cx="4572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76800" y="1905000"/>
            <a:ext cx="6096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38800" y="1443335"/>
            <a:ext cx="6096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91200" y="3429000"/>
            <a:ext cx="6096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00600" y="5486400"/>
            <a:ext cx="6096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83110" y="5105400"/>
            <a:ext cx="6096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8006" y="402356"/>
            <a:ext cx="28772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Match the Terms of Position</a:t>
            </a:r>
          </a:p>
          <a:p>
            <a:r>
              <a:rPr lang="en-US" dirty="0"/>
              <a:t> on the left with the Number</a:t>
            </a:r>
          </a:p>
          <a:p>
            <a:r>
              <a:rPr lang="en-US" dirty="0"/>
              <a:t>on the right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48006" y="1676400"/>
            <a:ext cx="108252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Distal </a:t>
            </a:r>
          </a:p>
          <a:p>
            <a:endParaRPr lang="en-US" dirty="0"/>
          </a:p>
          <a:p>
            <a:r>
              <a:rPr lang="en-US" dirty="0"/>
              <a:t>Left</a:t>
            </a:r>
          </a:p>
          <a:p>
            <a:endParaRPr lang="en-US" dirty="0"/>
          </a:p>
          <a:p>
            <a:r>
              <a:rPr lang="en-US" dirty="0"/>
              <a:t>Superior</a:t>
            </a:r>
          </a:p>
          <a:p>
            <a:endParaRPr lang="en-US" dirty="0"/>
          </a:p>
          <a:p>
            <a:r>
              <a:rPr lang="en-US" dirty="0"/>
              <a:t>Right</a:t>
            </a:r>
          </a:p>
          <a:p>
            <a:endParaRPr lang="en-US" dirty="0"/>
          </a:p>
          <a:p>
            <a:r>
              <a:rPr lang="en-US" dirty="0"/>
              <a:t>Inferior</a:t>
            </a:r>
          </a:p>
          <a:p>
            <a:endParaRPr lang="en-US" dirty="0"/>
          </a:p>
          <a:p>
            <a:r>
              <a:rPr lang="en-US" dirty="0"/>
              <a:t>Proximal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Microscop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 contrast="1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5006" y="93552"/>
            <a:ext cx="3815443" cy="6504519"/>
          </a:xfrm>
        </p:spPr>
      </p:pic>
      <p:sp>
        <p:nvSpPr>
          <p:cNvPr id="7" name="TextBox 6"/>
          <p:cNvSpPr txBox="1"/>
          <p:nvPr/>
        </p:nvSpPr>
        <p:spPr>
          <a:xfrm>
            <a:off x="542527" y="1417638"/>
            <a:ext cx="125448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+mj-lt"/>
              </a:rPr>
              <a:t>#12</a:t>
            </a:r>
          </a:p>
        </p:txBody>
      </p:sp>
      <p:cxnSp>
        <p:nvCxnSpPr>
          <p:cNvPr id="9" name="Straight Arrow Connector 8"/>
          <p:cNvCxnSpPr>
            <a:cxnSpLocks/>
            <a:stCxn id="7" idx="3"/>
          </p:cNvCxnSpPr>
          <p:nvPr/>
        </p:nvCxnSpPr>
        <p:spPr>
          <a:xfrm>
            <a:off x="1797010" y="1848525"/>
            <a:ext cx="3079790" cy="861774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2527" y="2279412"/>
            <a:ext cx="125448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+mj-lt"/>
              </a:rPr>
              <a:t>#13</a:t>
            </a:r>
          </a:p>
        </p:txBody>
      </p:sp>
      <p:cxnSp>
        <p:nvCxnSpPr>
          <p:cNvPr id="14" name="Straight Arrow Connector 13"/>
          <p:cNvCxnSpPr>
            <a:cxnSpLocks/>
            <a:stCxn id="10" idx="3"/>
          </p:cNvCxnSpPr>
          <p:nvPr/>
        </p:nvCxnSpPr>
        <p:spPr>
          <a:xfrm>
            <a:off x="1797010" y="2710299"/>
            <a:ext cx="3215861" cy="100651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9863" y="3962400"/>
            <a:ext cx="125448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+mj-lt"/>
              </a:rPr>
              <a:t>#15</a:t>
            </a:r>
          </a:p>
        </p:txBody>
      </p:sp>
      <p:cxnSp>
        <p:nvCxnSpPr>
          <p:cNvPr id="17" name="Straight Arrow Connector 16"/>
          <p:cNvCxnSpPr>
            <a:stCxn id="11" idx="3"/>
          </p:cNvCxnSpPr>
          <p:nvPr/>
        </p:nvCxnSpPr>
        <p:spPr>
          <a:xfrm>
            <a:off x="1754346" y="3572073"/>
            <a:ext cx="2246154" cy="390327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9863" y="3141186"/>
            <a:ext cx="125448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+mj-lt"/>
              </a:rPr>
              <a:t>#14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4953000"/>
            <a:ext cx="125448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latin typeface="+mj-lt"/>
              </a:rPr>
              <a:t>#16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711683" y="4393287"/>
            <a:ext cx="3301188" cy="559713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1797010" y="5352177"/>
            <a:ext cx="2203490" cy="123289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sal25693_03_16_base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2964656"/>
            <a:ext cx="8723313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76264" y="758678"/>
            <a:ext cx="735739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17- Which of these blood cells is in a hypertonic solution?</a:t>
            </a:r>
          </a:p>
          <a:p>
            <a:endParaRPr lang="en-US" sz="2400" dirty="0"/>
          </a:p>
          <a:p>
            <a:r>
              <a:rPr lang="en-US" sz="2400" dirty="0"/>
              <a:t>18- Which is in a hypotonic solution?</a:t>
            </a:r>
          </a:p>
          <a:p>
            <a:endParaRPr lang="en-US" sz="2400" dirty="0"/>
          </a:p>
          <a:p>
            <a:r>
              <a:rPr lang="en-US" sz="2400" dirty="0"/>
              <a:t>19- Which is in a Isotonic solution?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9550" y="2977203"/>
            <a:ext cx="5052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69850" y="2977203"/>
            <a:ext cx="518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39225" y="2964656"/>
            <a:ext cx="518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C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ood 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2488" y="3481649"/>
            <a:ext cx="4035720" cy="30861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8000" contrast="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488" y="231767"/>
            <a:ext cx="4035719" cy="30267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665" y="231767"/>
            <a:ext cx="3921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Match the tissues on the right</a:t>
            </a:r>
          </a:p>
          <a:p>
            <a:r>
              <a:rPr lang="en-US" sz="2400" dirty="0"/>
              <a:t>With it’s name on the left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47947" y="227057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47947" y="502471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4543" y="1835590"/>
            <a:ext cx="207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Stratified Squamous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4543" y="2984417"/>
            <a:ext cx="1270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Transitional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4543" y="4106920"/>
            <a:ext cx="775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Blood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4543" y="5394051"/>
            <a:ext cx="890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Kidney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463" y="3695990"/>
            <a:ext cx="4035720" cy="30267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463" y="506861"/>
            <a:ext cx="4035719" cy="30267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231767"/>
            <a:ext cx="3921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Match the tissues on the right</a:t>
            </a:r>
          </a:p>
          <a:p>
            <a:r>
              <a:rPr lang="en-US" sz="2400" dirty="0"/>
              <a:t>With it’s name on the left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47947" y="227057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47947" y="502471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4543" y="1835590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Simple Columnar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4543" y="2984417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Simple cuboidal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4543" y="4106920"/>
            <a:ext cx="1270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Transitional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04543" y="5394051"/>
            <a:ext cx="87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Areolar</a:t>
            </a:r>
          </a:p>
        </p:txBody>
      </p:sp>
    </p:spTree>
    <p:extLst>
      <p:ext uri="{BB962C8B-B14F-4D97-AF65-F5344CB8AC3E}">
        <p14:creationId xmlns:p14="http://schemas.microsoft.com/office/powerpoint/2010/main" val="33149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5000" contras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679" y="122384"/>
            <a:ext cx="4035719" cy="3026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6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679" y="3655025"/>
            <a:ext cx="4035718" cy="30267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63620"/>
            <a:ext cx="39213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Match the tissues on the right</a:t>
            </a:r>
          </a:p>
          <a:p>
            <a:r>
              <a:rPr lang="en-US" sz="2400" dirty="0"/>
              <a:t>With it’s name on the left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47947" y="2270573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47947" y="5024719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4543" y="1835590"/>
            <a:ext cx="184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Simple Squamous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4543" y="2984417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Simple Cuboidal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4543" y="4106920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Bone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4543" y="5394051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Adipose</a:t>
            </a:r>
          </a:p>
        </p:txBody>
      </p:sp>
    </p:spTree>
    <p:extLst>
      <p:ext uri="{BB962C8B-B14F-4D97-AF65-F5344CB8AC3E}">
        <p14:creationId xmlns:p14="http://schemas.microsoft.com/office/powerpoint/2010/main" val="2333722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249</TotalTime>
  <Words>312</Words>
  <Application>Microsoft Office PowerPoint</Application>
  <PresentationFormat>On-screen Show (4:3)</PresentationFormat>
  <Paragraphs>127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Lab Safety Anatomy and Physiology II</vt:lpstr>
      <vt:lpstr>#4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Name these Bone</vt:lpstr>
      <vt:lpstr>Name These Features</vt:lpstr>
      <vt:lpstr>Name These Features</vt:lpstr>
      <vt:lpstr>Name These Bones</vt:lpstr>
      <vt:lpstr>Name These Features</vt:lpstr>
      <vt:lpstr>Extra Credit</vt:lpstr>
    </vt:vector>
  </TitlesOfParts>
  <Company>Ocean County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 Camilo</dc:creator>
  <cp:lastModifiedBy>Angel Camilo</cp:lastModifiedBy>
  <cp:revision>27</cp:revision>
  <dcterms:created xsi:type="dcterms:W3CDTF">2016-03-13T22:30:16Z</dcterms:created>
  <dcterms:modified xsi:type="dcterms:W3CDTF">2021-10-26T13:11:12Z</dcterms:modified>
</cp:coreProperties>
</file>