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309" r:id="rId2"/>
    <p:sldId id="276" r:id="rId3"/>
    <p:sldId id="284" r:id="rId4"/>
    <p:sldId id="285" r:id="rId5"/>
    <p:sldId id="286" r:id="rId6"/>
    <p:sldId id="313" r:id="rId7"/>
    <p:sldId id="288" r:id="rId8"/>
    <p:sldId id="287" r:id="rId9"/>
    <p:sldId id="277" r:id="rId10"/>
    <p:sldId id="311" r:id="rId11"/>
    <p:sldId id="293" r:id="rId12"/>
    <p:sldId id="315" r:id="rId13"/>
    <p:sldId id="31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160" autoAdjust="0"/>
    <p:restoredTop sz="94660"/>
  </p:normalViewPr>
  <p:slideViewPr>
    <p:cSldViewPr>
      <p:cViewPr>
        <p:scale>
          <a:sx n="120" d="100"/>
          <a:sy n="120" d="100"/>
        </p:scale>
        <p:origin x="-66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6D21-7645-4B63-8CCA-EA0D60BC775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DACE-C982-49F0-A1E5-98DF13711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5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787F-6D9C-442F-8D65-D598002A2E68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BA765-9998-4ADB-AF38-740F6607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6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:</a:t>
            </a:r>
            <a:r>
              <a:rPr lang="en-US" baseline="0" dirty="0" smtClean="0"/>
              <a:t>  Physical assessment findings, vital signs, lab data, diagnostic tests</a:t>
            </a:r>
          </a:p>
          <a:p>
            <a:r>
              <a:rPr lang="en-US" baseline="0" dirty="0" smtClean="0"/>
              <a:t>Subjective:  What the </a:t>
            </a:r>
            <a:r>
              <a:rPr lang="en-US" baseline="0" smtClean="0"/>
              <a:t>patient tells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5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9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A765-9998-4ADB-AF38-740F660758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97C06A-81D5-4963-910F-E7FB31B5460E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766294-5B58-43A0-8348-9DF6852B8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auscultation.com/cases.aspx?CourseCaseOrder=8&amp;CourseID=20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DmYQhgjF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Aor9WG7XF4&amp;feature=rela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nc.edu/~rowlett/units/scales/glasgow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DmYQhgjF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PHYSICAL ASSESSMENT</a:t>
            </a:r>
            <a:br>
              <a:rPr lang="en-US" dirty="0" smtClean="0"/>
            </a:b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1714" y="100109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http://i.ytimg.com/vi/8Ny5Qw_sllI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762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watch a video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physical Assessment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Wheeze - Expiratory Auscultation CourseID:202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838200" y="457200"/>
            <a:ext cx="5925312" cy="4343400"/>
          </a:xfrm>
        </p:spPr>
      </p:sp>
      <p:pic>
        <p:nvPicPr>
          <p:cNvPr id="1027" name="Picture 3" descr="C:\Users\mkaufmann\AppData\Local\Microsoft\Windows\Temporary Internet Files\Content.IE5\QX1XLWMN\MC90044607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3505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 smtClean="0"/>
              <a:t>Diversified Healthcare Consulting – Documenting Clinical Care</a:t>
            </a:r>
          </a:p>
          <a:p>
            <a:r>
              <a:rPr lang="en-US" sz="1800" dirty="0" smtClean="0"/>
              <a:t>Potter &amp; Perry (2009) Fundamentals of Nursing.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ed. Mosby</a:t>
            </a:r>
          </a:p>
          <a:p>
            <a:r>
              <a:rPr lang="en-US" sz="1800" dirty="0" smtClean="0"/>
              <a:t>YouTube videos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63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</a:t>
            </a:r>
            <a:r>
              <a:rPr lang="en-US" dirty="0"/>
              <a:t> </a:t>
            </a:r>
            <a:r>
              <a:rPr lang="en-US" dirty="0" smtClean="0"/>
              <a:t>&amp; Systematic</a:t>
            </a:r>
          </a:p>
          <a:p>
            <a:endParaRPr lang="en-US" dirty="0"/>
          </a:p>
          <a:p>
            <a:pPr lvl="1"/>
            <a:r>
              <a:rPr lang="en-US" dirty="0" smtClean="0"/>
              <a:t>Head to Toe</a:t>
            </a:r>
          </a:p>
          <a:p>
            <a:pPr lvl="1"/>
            <a:r>
              <a:rPr lang="en-US" dirty="0" smtClean="0"/>
              <a:t>General to specific</a:t>
            </a:r>
          </a:p>
          <a:p>
            <a:pPr lvl="1"/>
            <a:r>
              <a:rPr lang="en-US" dirty="0" smtClean="0"/>
              <a:t>System by system</a:t>
            </a:r>
          </a:p>
          <a:p>
            <a:pPr lvl="1"/>
            <a:r>
              <a:rPr lang="en-US" dirty="0" smtClean="0"/>
              <a:t>Objective/Subjective</a:t>
            </a:r>
          </a:p>
          <a:p>
            <a:pPr lvl="1"/>
            <a:r>
              <a:rPr lang="en-US" dirty="0" smtClean="0"/>
              <a:t>Can be comprehensive, system specific, focused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13350" y="530225"/>
            <a:ext cx="3930650" cy="4389438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3419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FOCUSED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0352"/>
            <a:ext cx="4267200" cy="4727448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RESP SYSTEM</a:t>
            </a:r>
          </a:p>
          <a:p>
            <a:pPr lvl="1"/>
            <a:r>
              <a:rPr lang="en-US" dirty="0" smtClean="0"/>
              <a:t>Effort: dyspnea, pursed lip breathing, labored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RR</a:t>
            </a:r>
          </a:p>
          <a:p>
            <a:pPr lvl="1"/>
            <a:r>
              <a:rPr lang="en-US" dirty="0" smtClean="0"/>
              <a:t>Rhythm</a:t>
            </a:r>
          </a:p>
          <a:p>
            <a:pPr lvl="1"/>
            <a:r>
              <a:rPr lang="en-US" dirty="0" smtClean="0"/>
              <a:t>Breath sounds</a:t>
            </a:r>
          </a:p>
          <a:p>
            <a:pPr lvl="1"/>
            <a:r>
              <a:rPr lang="en-US" dirty="0" smtClean="0"/>
              <a:t>O2 Saturation</a:t>
            </a:r>
          </a:p>
          <a:p>
            <a:pPr lvl="1"/>
            <a:r>
              <a:rPr lang="en-US" dirty="0" smtClean="0"/>
              <a:t>Secretions/cough</a:t>
            </a:r>
          </a:p>
          <a:p>
            <a:pPr lvl="1"/>
            <a:r>
              <a:rPr lang="en-US" dirty="0" smtClean="0"/>
              <a:t>Respiratory support: oxygen, ventilator, </a:t>
            </a:r>
          </a:p>
          <a:p>
            <a:pPr marL="347472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530352"/>
            <a:ext cx="4191480" cy="4803648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CARDIO-VASC SYSTEM </a:t>
            </a:r>
          </a:p>
          <a:p>
            <a:pPr lvl="1"/>
            <a:r>
              <a:rPr lang="en-US" dirty="0" smtClean="0"/>
              <a:t>Skin </a:t>
            </a:r>
            <a:r>
              <a:rPr lang="en-US" dirty="0"/>
              <a:t>temp</a:t>
            </a:r>
          </a:p>
          <a:p>
            <a:pPr lvl="1"/>
            <a:r>
              <a:rPr lang="en-US" dirty="0"/>
              <a:t>Turgor</a:t>
            </a:r>
          </a:p>
          <a:p>
            <a:pPr lvl="1"/>
            <a:r>
              <a:rPr lang="en-US" dirty="0"/>
              <a:t>Capillary refill</a:t>
            </a:r>
          </a:p>
          <a:p>
            <a:pPr lvl="1"/>
            <a:r>
              <a:rPr lang="en-US" dirty="0"/>
              <a:t>Apical pulse</a:t>
            </a:r>
          </a:p>
          <a:p>
            <a:pPr lvl="1"/>
            <a:r>
              <a:rPr lang="en-US" dirty="0"/>
              <a:t>Heart sounds:  normal S1, S2, clicks, murmurs, gallops</a:t>
            </a:r>
          </a:p>
          <a:p>
            <a:pPr lvl="1"/>
            <a:r>
              <a:rPr lang="en-US" dirty="0"/>
              <a:t>Peripheral pulses</a:t>
            </a:r>
          </a:p>
          <a:p>
            <a:pPr lvl="1"/>
            <a:r>
              <a:rPr lang="en-US" dirty="0"/>
              <a:t>edema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3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FOCUSED ASSESSMENTS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10048" cy="4879848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GI SYSTEM</a:t>
            </a:r>
          </a:p>
          <a:p>
            <a:pPr lvl="1"/>
            <a:r>
              <a:rPr lang="en-US" dirty="0" smtClean="0"/>
              <a:t>Mucosa</a:t>
            </a:r>
          </a:p>
          <a:p>
            <a:pPr lvl="1"/>
            <a:r>
              <a:rPr lang="en-US" dirty="0" smtClean="0"/>
              <a:t>Abdomen: soft, distended, ascites, incisions, girth</a:t>
            </a:r>
          </a:p>
          <a:p>
            <a:pPr lvl="1"/>
            <a:r>
              <a:rPr lang="en-US" dirty="0" smtClean="0"/>
              <a:t>Bowel sounds</a:t>
            </a:r>
          </a:p>
          <a:p>
            <a:pPr lvl="1"/>
            <a:r>
              <a:rPr lang="en-US" dirty="0" smtClean="0"/>
              <a:t>Bowel movements &amp; characteristics</a:t>
            </a:r>
          </a:p>
          <a:p>
            <a:pPr lvl="1"/>
            <a:r>
              <a:rPr lang="en-US" dirty="0" smtClean="0"/>
              <a:t>Continence</a:t>
            </a:r>
          </a:p>
          <a:p>
            <a:pPr lvl="1"/>
            <a:r>
              <a:rPr lang="en-US" dirty="0" smtClean="0"/>
              <a:t>Nausea/vomiting</a:t>
            </a:r>
          </a:p>
          <a:p>
            <a:pPr lvl="1"/>
            <a:r>
              <a:rPr lang="en-US" dirty="0" smtClean="0"/>
              <a:t>Nutritional intake</a:t>
            </a:r>
          </a:p>
          <a:p>
            <a:pPr lvl="1"/>
            <a:r>
              <a:rPr lang="en-US" dirty="0" smtClean="0"/>
              <a:t>Tubes (NG, PEG, </a:t>
            </a:r>
            <a:r>
              <a:rPr lang="en-US" dirty="0" err="1" smtClean="0"/>
              <a:t>Jejunostomy</a:t>
            </a:r>
            <a:endParaRPr lang="en-US" dirty="0" smtClean="0"/>
          </a:p>
          <a:p>
            <a:pPr lvl="1"/>
            <a:r>
              <a:rPr lang="en-US" dirty="0" smtClean="0"/>
              <a:t>Stomas &amp; condition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530352"/>
            <a:ext cx="4191480" cy="4879848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GU SYSTEM</a:t>
            </a:r>
          </a:p>
          <a:p>
            <a:pPr lvl="1"/>
            <a:r>
              <a:rPr lang="en-US" dirty="0" smtClean="0"/>
              <a:t>Genitalia abnormalities</a:t>
            </a:r>
          </a:p>
          <a:p>
            <a:pPr lvl="1"/>
            <a:r>
              <a:rPr lang="en-US" dirty="0" smtClean="0"/>
              <a:t>Problems with urination(burning, frequency, urgency)</a:t>
            </a:r>
          </a:p>
          <a:p>
            <a:pPr lvl="1"/>
            <a:r>
              <a:rPr lang="en-US" dirty="0" smtClean="0"/>
              <a:t>Bladder distention  (100ml/void)</a:t>
            </a:r>
          </a:p>
          <a:p>
            <a:pPr lvl="1"/>
            <a:r>
              <a:rPr lang="en-US" dirty="0" smtClean="0"/>
              <a:t>Urination amount (30 ml/</a:t>
            </a:r>
            <a:r>
              <a:rPr lang="en-US" dirty="0" err="1" smtClean="0"/>
              <a:t>hr</a:t>
            </a:r>
            <a:r>
              <a:rPr lang="en-US" dirty="0" smtClean="0"/>
              <a:t> (reflects kidney function)</a:t>
            </a:r>
          </a:p>
          <a:p>
            <a:pPr lvl="1"/>
            <a:r>
              <a:rPr lang="en-US" dirty="0" smtClean="0"/>
              <a:t>Urine characteristics</a:t>
            </a:r>
          </a:p>
          <a:p>
            <a:pPr lvl="1"/>
            <a:r>
              <a:rPr lang="en-US" dirty="0" smtClean="0"/>
              <a:t>catheter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0352"/>
            <a:ext cx="4419600" cy="4651248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NEURO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Orientation to person/place/time</a:t>
            </a:r>
          </a:p>
          <a:p>
            <a:pPr lvl="1"/>
            <a:r>
              <a:rPr lang="en-US" dirty="0" smtClean="0"/>
              <a:t>Communication/speech</a:t>
            </a:r>
          </a:p>
          <a:p>
            <a:pPr lvl="1"/>
            <a:r>
              <a:rPr lang="en-US" dirty="0" smtClean="0"/>
              <a:t>Pupils: PERRLA (2:48, 3:50)</a:t>
            </a:r>
          </a:p>
          <a:p>
            <a:pPr lvl="1"/>
            <a:r>
              <a:rPr lang="en-US" dirty="0" smtClean="0">
                <a:hlinkClick r:id="rId3"/>
              </a:rPr>
              <a:t>Head to Toe Physical Assessment (5) Eyes - YouTube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Glasgow Coma Scale</a:t>
            </a:r>
            <a:endParaRPr lang="en-US" dirty="0" smtClean="0"/>
          </a:p>
          <a:p>
            <a:pPr lvl="1"/>
            <a:r>
              <a:rPr lang="en-US" dirty="0" smtClean="0"/>
              <a:t>Muscle tone (flaccid, spastic), strength, sensation, tremors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530352"/>
            <a:ext cx="4419600" cy="4956048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SKIN INTEGRITY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Intact</a:t>
            </a:r>
          </a:p>
          <a:p>
            <a:pPr lvl="1"/>
            <a:r>
              <a:rPr lang="en-US" dirty="0" smtClean="0"/>
              <a:t>Inflammation/infection</a:t>
            </a:r>
          </a:p>
          <a:p>
            <a:pPr lvl="1"/>
            <a:r>
              <a:rPr lang="en-US" dirty="0" smtClean="0"/>
              <a:t>Contusions/ecchymosis</a:t>
            </a:r>
          </a:p>
          <a:p>
            <a:pPr lvl="1"/>
            <a:r>
              <a:rPr lang="en-US" dirty="0" smtClean="0"/>
              <a:t>Lacerations, ulcers, incisions, etc.</a:t>
            </a:r>
          </a:p>
          <a:p>
            <a:pPr lvl="1"/>
            <a:r>
              <a:rPr lang="en-US" dirty="0" smtClean="0"/>
              <a:t>Should be measured for length, width,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Let’s watch a quick morning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Other Focused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Neuro</a:t>
            </a:r>
            <a:r>
              <a:rPr lang="en-US" i="1" dirty="0" smtClean="0"/>
              <a:t>-Vascular </a:t>
            </a:r>
          </a:p>
          <a:p>
            <a:pPr lvl="1"/>
            <a:r>
              <a:rPr lang="en-US" i="1" dirty="0" smtClean="0"/>
              <a:t>Skin color (brownish, </a:t>
            </a:r>
            <a:r>
              <a:rPr lang="en-US" i="1" dirty="0" err="1" smtClean="0"/>
              <a:t>rubra</a:t>
            </a:r>
            <a:r>
              <a:rPr lang="en-US" i="1" dirty="0" smtClean="0"/>
              <a:t>, pallor)</a:t>
            </a:r>
          </a:p>
          <a:p>
            <a:pPr lvl="1"/>
            <a:r>
              <a:rPr lang="en-US" i="1" dirty="0" smtClean="0"/>
              <a:t>Skin temp</a:t>
            </a:r>
          </a:p>
          <a:p>
            <a:pPr lvl="1"/>
            <a:r>
              <a:rPr lang="en-US" i="1" dirty="0" smtClean="0"/>
              <a:t>Capillary refill</a:t>
            </a:r>
          </a:p>
          <a:p>
            <a:pPr lvl="1"/>
            <a:r>
              <a:rPr lang="en-US" i="1" dirty="0" smtClean="0"/>
              <a:t>Pulses</a:t>
            </a:r>
          </a:p>
          <a:p>
            <a:pPr lvl="1"/>
            <a:r>
              <a:rPr lang="en-US" i="1" dirty="0" smtClean="0"/>
              <a:t>Sensation (</a:t>
            </a:r>
            <a:r>
              <a:rPr lang="en-US" i="1" dirty="0" err="1" smtClean="0"/>
              <a:t>paresthesia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Movement</a:t>
            </a:r>
          </a:p>
          <a:p>
            <a:r>
              <a:rPr lang="en-US" i="1" dirty="0"/>
              <a:t>When would you do this</a:t>
            </a:r>
            <a:r>
              <a:rPr lang="en-US" i="1" dirty="0" smtClean="0"/>
              <a:t>?</a:t>
            </a:r>
            <a:endParaRPr lang="en-US" i="1" dirty="0"/>
          </a:p>
          <a:p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a post-op assessment focus on?</a:t>
            </a:r>
          </a:p>
          <a:p>
            <a:endParaRPr lang="en-US" dirty="0"/>
          </a:p>
          <a:p>
            <a:pPr lvl="1"/>
            <a:r>
              <a:rPr lang="en-US" dirty="0" smtClean="0"/>
              <a:t>Surgical incision</a:t>
            </a:r>
          </a:p>
          <a:p>
            <a:pPr lvl="1"/>
            <a:r>
              <a:rPr lang="en-US" dirty="0" smtClean="0"/>
              <a:t>Respiratory function</a:t>
            </a:r>
          </a:p>
          <a:p>
            <a:pPr lvl="1"/>
            <a:r>
              <a:rPr lang="en-US" dirty="0" smtClean="0"/>
              <a:t>GI function</a:t>
            </a:r>
          </a:p>
          <a:p>
            <a:pPr lvl="1"/>
            <a:r>
              <a:rPr lang="en-US" dirty="0" smtClean="0"/>
              <a:t>Function of the surgical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AND……</a:t>
            </a:r>
            <a:br>
              <a:rPr lang="en-US" dirty="0" smtClean="0"/>
            </a:br>
            <a:r>
              <a:rPr lang="en-US" dirty="0" smtClean="0"/>
              <a:t>DON’T FORGET TO ASK QUESTIONS!!!!!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rrocchio\AppData\Local\Microsoft\Windows\Temporary Internet Files\Content.IE5\2W7MYMWB\MP9004221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099963"/>
            <a:ext cx="3886200" cy="25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" r="711"/>
          <a:stretch/>
        </p:blipFill>
        <p:spPr bwMode="auto">
          <a:xfrm>
            <a:off x="2057397" y="457200"/>
            <a:ext cx="488246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2600</TotalTime>
  <Words>302</Words>
  <Application>Microsoft Office PowerPoint</Application>
  <PresentationFormat>On-screen Show (4:3)</PresentationFormat>
  <Paragraphs>102</Paragraphs>
  <Slides>13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PHYSICAL ASSESSMENT WORKSHOP</vt:lpstr>
      <vt:lpstr>PHYSICAL ASSESSMENT</vt:lpstr>
      <vt:lpstr>FOCUSED ASSESSMENTS</vt:lpstr>
      <vt:lpstr>FOCUSED ASSESSMENTS</vt:lpstr>
      <vt:lpstr>FOCUSED ASSESSMENTS</vt:lpstr>
      <vt:lpstr>QUICK ASSESSMENT</vt:lpstr>
      <vt:lpstr>Other Focused Assessments</vt:lpstr>
      <vt:lpstr>AND…… DON’T FORGET TO ASK QUESTIONS!!!!!</vt:lpstr>
      <vt:lpstr>PowerPoint Presentation</vt:lpstr>
      <vt:lpstr>Let’s watch a video</vt:lpstr>
      <vt:lpstr>PowerPoint Presentation</vt:lpstr>
      <vt:lpstr>ANY QUESTIONS?</vt:lpstr>
      <vt:lpstr>References</vt:lpstr>
    </vt:vector>
  </TitlesOfParts>
  <Company>Ocean County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DOCUMENTATION</dc:title>
  <dc:creator>defuser</dc:creator>
  <cp:lastModifiedBy>MaryAnn Kaufmann</cp:lastModifiedBy>
  <cp:revision>100</cp:revision>
  <cp:lastPrinted>2012-09-10T13:56:47Z</cp:lastPrinted>
  <dcterms:created xsi:type="dcterms:W3CDTF">2012-06-04T13:36:15Z</dcterms:created>
  <dcterms:modified xsi:type="dcterms:W3CDTF">2014-01-08T19:20:01Z</dcterms:modified>
</cp:coreProperties>
</file>